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8" r:id="rId3"/>
    <p:sldId id="259" r:id="rId4"/>
    <p:sldId id="260" r:id="rId5"/>
    <p:sldId id="261" r:id="rId6"/>
    <p:sldId id="262" r:id="rId7"/>
    <p:sldId id="264" r:id="rId8"/>
    <p:sldId id="265" r:id="rId9"/>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000" autoAdjust="0"/>
    <p:restoredTop sz="94660"/>
  </p:normalViewPr>
  <p:slideViewPr>
    <p:cSldViewPr snapToGrid="0">
      <p:cViewPr varScale="1">
        <p:scale>
          <a:sx n="73" d="100"/>
          <a:sy n="73" d="100"/>
        </p:scale>
        <p:origin x="41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1524000" y="1122363"/>
            <a:ext cx="9144000" cy="2387600"/>
          </a:xfrm>
        </p:spPr>
        <p:txBody>
          <a:bodyPr anchor="b"/>
          <a:lstStyle>
            <a:lvl1pPr algn="ctr">
              <a:defRPr sz="6000"/>
            </a:lvl1pPr>
          </a:lstStyle>
          <a:p>
            <a:r>
              <a:rPr lang="ar-SA" smtClean="0"/>
              <a:t>انقر لتحرير نمط العنوان الرئيسي</a:t>
            </a:r>
            <a:endParaRPr lang="en-US"/>
          </a:p>
        </p:txBody>
      </p:sp>
      <p:sp>
        <p:nvSpPr>
          <p:cNvPr id="3" name="عنوان فرعي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smtClean="0"/>
              <a:t>انقر لتحرير نمط العنوان الثانوي الرئيسي</a:t>
            </a:r>
            <a:endParaRPr lang="en-US"/>
          </a:p>
        </p:txBody>
      </p:sp>
      <p:sp>
        <p:nvSpPr>
          <p:cNvPr id="4" name="عنصر نائب للتاريخ 3"/>
          <p:cNvSpPr>
            <a:spLocks noGrp="1"/>
          </p:cNvSpPr>
          <p:nvPr>
            <p:ph type="dt" sz="half" idx="10"/>
          </p:nvPr>
        </p:nvSpPr>
        <p:spPr/>
        <p:txBody>
          <a:bodyPr/>
          <a:lstStyle/>
          <a:p>
            <a:fld id="{A68E2B6B-E651-494E-86FD-596730E823FE}" type="datetimeFigureOut">
              <a:rPr lang="en-US" smtClean="0"/>
              <a:t>5/4/2020</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D4113BF2-0876-4F26-AF0B-B3226869924D}" type="slidenum">
              <a:rPr lang="en-US" smtClean="0"/>
              <a:t>‹#›</a:t>
            </a:fld>
            <a:endParaRPr lang="en-US"/>
          </a:p>
        </p:txBody>
      </p:sp>
    </p:spTree>
    <p:extLst>
      <p:ext uri="{BB962C8B-B14F-4D97-AF65-F5344CB8AC3E}">
        <p14:creationId xmlns:p14="http://schemas.microsoft.com/office/powerpoint/2010/main" val="1503874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A68E2B6B-E651-494E-86FD-596730E823FE}" type="datetimeFigureOut">
              <a:rPr lang="en-US" smtClean="0"/>
              <a:t>5/4/2020</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D4113BF2-0876-4F26-AF0B-B3226869924D}" type="slidenum">
              <a:rPr lang="en-US" smtClean="0"/>
              <a:t>‹#›</a:t>
            </a:fld>
            <a:endParaRPr lang="en-US"/>
          </a:p>
        </p:txBody>
      </p:sp>
    </p:spTree>
    <p:extLst>
      <p:ext uri="{BB962C8B-B14F-4D97-AF65-F5344CB8AC3E}">
        <p14:creationId xmlns:p14="http://schemas.microsoft.com/office/powerpoint/2010/main" val="563680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8724900" y="365125"/>
            <a:ext cx="2628900" cy="5811838"/>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838200" y="365125"/>
            <a:ext cx="7734300" cy="5811838"/>
          </a:xfrm>
        </p:spPr>
        <p:txBody>
          <a:bodyPr vert="eaVert"/>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A68E2B6B-E651-494E-86FD-596730E823FE}" type="datetimeFigureOut">
              <a:rPr lang="en-US" smtClean="0"/>
              <a:t>5/4/2020</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D4113BF2-0876-4F26-AF0B-B3226869924D}" type="slidenum">
              <a:rPr lang="en-US" smtClean="0"/>
              <a:t>‹#›</a:t>
            </a:fld>
            <a:endParaRPr lang="en-US"/>
          </a:p>
        </p:txBody>
      </p:sp>
    </p:spTree>
    <p:extLst>
      <p:ext uri="{BB962C8B-B14F-4D97-AF65-F5344CB8AC3E}">
        <p14:creationId xmlns:p14="http://schemas.microsoft.com/office/powerpoint/2010/main" val="3556976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p:txBody>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A68E2B6B-E651-494E-86FD-596730E823FE}" type="datetimeFigureOut">
              <a:rPr lang="en-US" smtClean="0"/>
              <a:t>5/4/2020</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D4113BF2-0876-4F26-AF0B-B3226869924D}" type="slidenum">
              <a:rPr lang="en-US" smtClean="0"/>
              <a:t>‹#›</a:t>
            </a:fld>
            <a:endParaRPr lang="en-US"/>
          </a:p>
        </p:txBody>
      </p:sp>
    </p:spTree>
    <p:extLst>
      <p:ext uri="{BB962C8B-B14F-4D97-AF65-F5344CB8AC3E}">
        <p14:creationId xmlns:p14="http://schemas.microsoft.com/office/powerpoint/2010/main" val="1207721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831850" y="1709738"/>
            <a:ext cx="10515600" cy="2852737"/>
          </a:xfrm>
        </p:spPr>
        <p:txBody>
          <a:bodyPr anchor="b"/>
          <a:lstStyle>
            <a:lvl1pPr>
              <a:defRPr sz="6000"/>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ar-SA" smtClean="0"/>
              <a:t>تحرير أنماط النص الرئيسي</a:t>
            </a:r>
          </a:p>
        </p:txBody>
      </p:sp>
      <p:sp>
        <p:nvSpPr>
          <p:cNvPr id="4" name="عنصر نائب للتاريخ 3"/>
          <p:cNvSpPr>
            <a:spLocks noGrp="1"/>
          </p:cNvSpPr>
          <p:nvPr>
            <p:ph type="dt" sz="half" idx="10"/>
          </p:nvPr>
        </p:nvSpPr>
        <p:spPr/>
        <p:txBody>
          <a:bodyPr/>
          <a:lstStyle/>
          <a:p>
            <a:fld id="{A68E2B6B-E651-494E-86FD-596730E823FE}" type="datetimeFigureOut">
              <a:rPr lang="en-US" smtClean="0"/>
              <a:t>5/4/2020</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D4113BF2-0876-4F26-AF0B-B3226869924D}" type="slidenum">
              <a:rPr lang="en-US" smtClean="0"/>
              <a:t>‹#›</a:t>
            </a:fld>
            <a:endParaRPr lang="en-US"/>
          </a:p>
        </p:txBody>
      </p:sp>
    </p:spTree>
    <p:extLst>
      <p:ext uri="{BB962C8B-B14F-4D97-AF65-F5344CB8AC3E}">
        <p14:creationId xmlns:p14="http://schemas.microsoft.com/office/powerpoint/2010/main" val="1071379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838200" y="1825625"/>
            <a:ext cx="5181600" cy="4351338"/>
          </a:xfrm>
        </p:spPr>
        <p:txBody>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6172200" y="1825625"/>
            <a:ext cx="5181600" cy="4351338"/>
          </a:xfrm>
        </p:spPr>
        <p:txBody>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p:txBody>
          <a:bodyPr/>
          <a:lstStyle/>
          <a:p>
            <a:fld id="{A68E2B6B-E651-494E-86FD-596730E823FE}" type="datetimeFigureOut">
              <a:rPr lang="en-US" smtClean="0"/>
              <a:t>5/4/2020</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D4113BF2-0876-4F26-AF0B-B3226869924D}" type="slidenum">
              <a:rPr lang="en-US" smtClean="0"/>
              <a:t>‹#›</a:t>
            </a:fld>
            <a:endParaRPr lang="en-US"/>
          </a:p>
        </p:txBody>
      </p:sp>
    </p:spTree>
    <p:extLst>
      <p:ext uri="{BB962C8B-B14F-4D97-AF65-F5344CB8AC3E}">
        <p14:creationId xmlns:p14="http://schemas.microsoft.com/office/powerpoint/2010/main" val="3641495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365125"/>
            <a:ext cx="10515600" cy="1325563"/>
          </a:xfrm>
        </p:spPr>
        <p:txBody>
          <a:body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تحرير أنماط النص الرئيسي</a:t>
            </a:r>
          </a:p>
        </p:txBody>
      </p:sp>
      <p:sp>
        <p:nvSpPr>
          <p:cNvPr id="4" name="عنصر نائب للمحتوى 3"/>
          <p:cNvSpPr>
            <a:spLocks noGrp="1"/>
          </p:cNvSpPr>
          <p:nvPr>
            <p:ph sz="half" idx="2"/>
          </p:nvPr>
        </p:nvSpPr>
        <p:spPr>
          <a:xfrm>
            <a:off x="839788" y="2505075"/>
            <a:ext cx="5157787" cy="3684588"/>
          </a:xfrm>
        </p:spPr>
        <p:txBody>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نص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تحرير أنماط النص الرئيسي</a:t>
            </a:r>
          </a:p>
        </p:txBody>
      </p:sp>
      <p:sp>
        <p:nvSpPr>
          <p:cNvPr id="6" name="عنصر نائب للمحتوى 5"/>
          <p:cNvSpPr>
            <a:spLocks noGrp="1"/>
          </p:cNvSpPr>
          <p:nvPr>
            <p:ph sz="quarter" idx="4"/>
          </p:nvPr>
        </p:nvSpPr>
        <p:spPr>
          <a:xfrm>
            <a:off x="6172200" y="2505075"/>
            <a:ext cx="5183188" cy="3684588"/>
          </a:xfrm>
        </p:spPr>
        <p:txBody>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6"/>
          <p:cNvSpPr>
            <a:spLocks noGrp="1"/>
          </p:cNvSpPr>
          <p:nvPr>
            <p:ph type="dt" sz="half" idx="10"/>
          </p:nvPr>
        </p:nvSpPr>
        <p:spPr/>
        <p:txBody>
          <a:bodyPr/>
          <a:lstStyle/>
          <a:p>
            <a:fld id="{A68E2B6B-E651-494E-86FD-596730E823FE}" type="datetimeFigureOut">
              <a:rPr lang="en-US" smtClean="0"/>
              <a:t>5/4/2020</a:t>
            </a:fld>
            <a:endParaRPr lang="en-US"/>
          </a:p>
        </p:txBody>
      </p:sp>
      <p:sp>
        <p:nvSpPr>
          <p:cNvPr id="8" name="عنصر نائب للتذييل 7"/>
          <p:cNvSpPr>
            <a:spLocks noGrp="1"/>
          </p:cNvSpPr>
          <p:nvPr>
            <p:ph type="ftr" sz="quarter" idx="11"/>
          </p:nvPr>
        </p:nvSpPr>
        <p:spPr/>
        <p:txBody>
          <a:bodyPr/>
          <a:lstStyle/>
          <a:p>
            <a:endParaRPr lang="en-US"/>
          </a:p>
        </p:txBody>
      </p:sp>
      <p:sp>
        <p:nvSpPr>
          <p:cNvPr id="9" name="عنصر نائب لرقم الشريحة 8"/>
          <p:cNvSpPr>
            <a:spLocks noGrp="1"/>
          </p:cNvSpPr>
          <p:nvPr>
            <p:ph type="sldNum" sz="quarter" idx="12"/>
          </p:nvPr>
        </p:nvSpPr>
        <p:spPr/>
        <p:txBody>
          <a:bodyPr/>
          <a:lstStyle/>
          <a:p>
            <a:fld id="{D4113BF2-0876-4F26-AF0B-B3226869924D}" type="slidenum">
              <a:rPr lang="en-US" smtClean="0"/>
              <a:t>‹#›</a:t>
            </a:fld>
            <a:endParaRPr lang="en-US"/>
          </a:p>
        </p:txBody>
      </p:sp>
    </p:spTree>
    <p:extLst>
      <p:ext uri="{BB962C8B-B14F-4D97-AF65-F5344CB8AC3E}">
        <p14:creationId xmlns:p14="http://schemas.microsoft.com/office/powerpoint/2010/main" val="4265579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تاريخ 2"/>
          <p:cNvSpPr>
            <a:spLocks noGrp="1"/>
          </p:cNvSpPr>
          <p:nvPr>
            <p:ph type="dt" sz="half" idx="10"/>
          </p:nvPr>
        </p:nvSpPr>
        <p:spPr/>
        <p:txBody>
          <a:bodyPr/>
          <a:lstStyle/>
          <a:p>
            <a:fld id="{A68E2B6B-E651-494E-86FD-596730E823FE}" type="datetimeFigureOut">
              <a:rPr lang="en-US" smtClean="0"/>
              <a:t>5/4/2020</a:t>
            </a:fld>
            <a:endParaRPr lang="en-US"/>
          </a:p>
        </p:txBody>
      </p:sp>
      <p:sp>
        <p:nvSpPr>
          <p:cNvPr id="4" name="عنصر نائب للتذييل 3"/>
          <p:cNvSpPr>
            <a:spLocks noGrp="1"/>
          </p:cNvSpPr>
          <p:nvPr>
            <p:ph type="ftr" sz="quarter" idx="11"/>
          </p:nvPr>
        </p:nvSpPr>
        <p:spPr/>
        <p:txBody>
          <a:bodyPr/>
          <a:lstStyle/>
          <a:p>
            <a:endParaRPr lang="en-US"/>
          </a:p>
        </p:txBody>
      </p:sp>
      <p:sp>
        <p:nvSpPr>
          <p:cNvPr id="5" name="عنصر نائب لرقم الشريحة 4"/>
          <p:cNvSpPr>
            <a:spLocks noGrp="1"/>
          </p:cNvSpPr>
          <p:nvPr>
            <p:ph type="sldNum" sz="quarter" idx="12"/>
          </p:nvPr>
        </p:nvSpPr>
        <p:spPr/>
        <p:txBody>
          <a:bodyPr/>
          <a:lstStyle/>
          <a:p>
            <a:fld id="{D4113BF2-0876-4F26-AF0B-B3226869924D}" type="slidenum">
              <a:rPr lang="en-US" smtClean="0"/>
              <a:t>‹#›</a:t>
            </a:fld>
            <a:endParaRPr lang="en-US"/>
          </a:p>
        </p:txBody>
      </p:sp>
    </p:spTree>
    <p:extLst>
      <p:ext uri="{BB962C8B-B14F-4D97-AF65-F5344CB8AC3E}">
        <p14:creationId xmlns:p14="http://schemas.microsoft.com/office/powerpoint/2010/main" val="264486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A68E2B6B-E651-494E-86FD-596730E823FE}" type="datetimeFigureOut">
              <a:rPr lang="en-US" smtClean="0"/>
              <a:t>5/4/2020</a:t>
            </a:fld>
            <a:endParaRPr lang="en-US"/>
          </a:p>
        </p:txBody>
      </p:sp>
      <p:sp>
        <p:nvSpPr>
          <p:cNvPr id="3" name="عنصر نائب للتذييل 2"/>
          <p:cNvSpPr>
            <a:spLocks noGrp="1"/>
          </p:cNvSpPr>
          <p:nvPr>
            <p:ph type="ftr" sz="quarter" idx="11"/>
          </p:nvPr>
        </p:nvSpPr>
        <p:spPr/>
        <p:txBody>
          <a:bodyPr/>
          <a:lstStyle/>
          <a:p>
            <a:endParaRPr lang="en-US"/>
          </a:p>
        </p:txBody>
      </p:sp>
      <p:sp>
        <p:nvSpPr>
          <p:cNvPr id="4" name="عنصر نائب لرقم الشريحة 3"/>
          <p:cNvSpPr>
            <a:spLocks noGrp="1"/>
          </p:cNvSpPr>
          <p:nvPr>
            <p:ph type="sldNum" sz="quarter" idx="12"/>
          </p:nvPr>
        </p:nvSpPr>
        <p:spPr/>
        <p:txBody>
          <a:bodyPr/>
          <a:lstStyle/>
          <a:p>
            <a:fld id="{D4113BF2-0876-4F26-AF0B-B3226869924D}" type="slidenum">
              <a:rPr lang="en-US" smtClean="0"/>
              <a:t>‹#›</a:t>
            </a:fld>
            <a:endParaRPr lang="en-US"/>
          </a:p>
        </p:txBody>
      </p:sp>
    </p:spTree>
    <p:extLst>
      <p:ext uri="{BB962C8B-B14F-4D97-AF65-F5344CB8AC3E}">
        <p14:creationId xmlns:p14="http://schemas.microsoft.com/office/powerpoint/2010/main" val="4148310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ar-SA" smtClean="0"/>
              <a:t>انقر لتحرير نمط العنوان الرئيسي</a:t>
            </a:r>
            <a:endParaRPr lang="en-US"/>
          </a:p>
        </p:txBody>
      </p:sp>
      <p:sp>
        <p:nvSpPr>
          <p:cNvPr id="3" name="عنصر نائب للمحتوى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تحرير أنماط النص الرئيسي</a:t>
            </a:r>
          </a:p>
        </p:txBody>
      </p:sp>
      <p:sp>
        <p:nvSpPr>
          <p:cNvPr id="5" name="عنصر نائب للتاريخ 4"/>
          <p:cNvSpPr>
            <a:spLocks noGrp="1"/>
          </p:cNvSpPr>
          <p:nvPr>
            <p:ph type="dt" sz="half" idx="10"/>
          </p:nvPr>
        </p:nvSpPr>
        <p:spPr/>
        <p:txBody>
          <a:bodyPr/>
          <a:lstStyle/>
          <a:p>
            <a:fld id="{A68E2B6B-E651-494E-86FD-596730E823FE}" type="datetimeFigureOut">
              <a:rPr lang="en-US" smtClean="0"/>
              <a:t>5/4/2020</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D4113BF2-0876-4F26-AF0B-B3226869924D}" type="slidenum">
              <a:rPr lang="en-US" smtClean="0"/>
              <a:t>‹#›</a:t>
            </a:fld>
            <a:endParaRPr lang="en-US"/>
          </a:p>
        </p:txBody>
      </p:sp>
    </p:spTree>
    <p:extLst>
      <p:ext uri="{BB962C8B-B14F-4D97-AF65-F5344CB8AC3E}">
        <p14:creationId xmlns:p14="http://schemas.microsoft.com/office/powerpoint/2010/main" val="2747152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تحرير أنماط النص الرئيسي</a:t>
            </a:r>
          </a:p>
        </p:txBody>
      </p:sp>
      <p:sp>
        <p:nvSpPr>
          <p:cNvPr id="5" name="عنصر نائب للتاريخ 4"/>
          <p:cNvSpPr>
            <a:spLocks noGrp="1"/>
          </p:cNvSpPr>
          <p:nvPr>
            <p:ph type="dt" sz="half" idx="10"/>
          </p:nvPr>
        </p:nvSpPr>
        <p:spPr/>
        <p:txBody>
          <a:bodyPr/>
          <a:lstStyle/>
          <a:p>
            <a:fld id="{A68E2B6B-E651-494E-86FD-596730E823FE}" type="datetimeFigureOut">
              <a:rPr lang="en-US" smtClean="0"/>
              <a:t>5/4/2020</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D4113BF2-0876-4F26-AF0B-B3226869924D}" type="slidenum">
              <a:rPr lang="en-US" smtClean="0"/>
              <a:t>‹#›</a:t>
            </a:fld>
            <a:endParaRPr lang="en-US"/>
          </a:p>
        </p:txBody>
      </p:sp>
    </p:spTree>
    <p:extLst>
      <p:ext uri="{BB962C8B-B14F-4D97-AF65-F5344CB8AC3E}">
        <p14:creationId xmlns:p14="http://schemas.microsoft.com/office/powerpoint/2010/main" val="253982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68E2B6B-E651-494E-86FD-596730E823FE}" type="datetimeFigureOut">
              <a:rPr lang="en-US" smtClean="0"/>
              <a:t>5/4/2020</a:t>
            </a:fld>
            <a:endParaRPr lang="en-US"/>
          </a:p>
        </p:txBody>
      </p:sp>
      <p:sp>
        <p:nvSpPr>
          <p:cNvPr id="5" name="عنصر نائب للتذييل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a:p>
        </p:txBody>
      </p:sp>
      <p:sp>
        <p:nvSpPr>
          <p:cNvPr id="6" name="عنصر نائب لرقم الشريحة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4113BF2-0876-4F26-AF0B-B3226869924D}" type="slidenum">
              <a:rPr lang="en-US" smtClean="0"/>
              <a:t>‹#›</a:t>
            </a:fld>
            <a:endParaRPr lang="en-US"/>
          </a:p>
        </p:txBody>
      </p:sp>
    </p:spTree>
    <p:extLst>
      <p:ext uri="{BB962C8B-B14F-4D97-AF65-F5344CB8AC3E}">
        <p14:creationId xmlns:p14="http://schemas.microsoft.com/office/powerpoint/2010/main" val="3668585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arab-ency.com.sy/law/detail/164664#%D8%A7%D9%84%D8%AA%D9%82%D8%A7%D8%AF%D9%85_%D9%81%D9%8A_%D8%A7%D9%84%D9%82%D8%A7%D9%86%D9%88%D9%86_%D8%A7%D9%84%D8%AE%D8%A7%D8%B5"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arab-ency.com.sy/law/detail/164664#%D8%A7%D9%84%D8%AA%D9%82%D8%A7%D8%AF%D9%85_%D9%81%D9%8A_%D8%A7%D9%84%D9%82%D8%A7%D9%86%D9%88%D9%86_%D8%A7%D9%84%D8%AE%D8%A7%D8%B5"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1524000" y="-1985554"/>
            <a:ext cx="9144000" cy="1489165"/>
          </a:xfrm>
        </p:spPr>
        <p:txBody>
          <a:bodyPr/>
          <a:lstStyle/>
          <a:p>
            <a:endParaRPr lang="en-US" dirty="0"/>
          </a:p>
        </p:txBody>
      </p:sp>
      <p:sp>
        <p:nvSpPr>
          <p:cNvPr id="3" name="عنوان فرعي 2"/>
          <p:cNvSpPr>
            <a:spLocks noGrp="1"/>
          </p:cNvSpPr>
          <p:nvPr>
            <p:ph type="subTitle" idx="1"/>
          </p:nvPr>
        </p:nvSpPr>
        <p:spPr>
          <a:xfrm>
            <a:off x="1" y="0"/>
            <a:ext cx="12192000" cy="6858000"/>
          </a:xfrm>
        </p:spPr>
        <p:txBody>
          <a:bodyPr>
            <a:normAutofit fontScale="92500" lnSpcReduction="10000"/>
          </a:bodyPr>
          <a:lstStyle/>
          <a:p>
            <a:r>
              <a:rPr lang="ar-SA" sz="3000" b="1"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الحيازة</a:t>
            </a:r>
            <a:r>
              <a:rPr lang="ar-SY" sz="3000" b="1"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sz="3000"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والتقادم </a:t>
            </a:r>
            <a:endParaRPr lang="en-US" sz="3000"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r>
              <a:rPr lang="en-US" sz="3000" b="1"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Dr. </a:t>
            </a:r>
            <a:r>
              <a:rPr lang="en-US" sz="3000" b="1" dirty="0" err="1"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Amal</a:t>
            </a:r>
            <a:r>
              <a:rPr lang="en-US" sz="3000" b="1"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en-US" sz="3000" b="1" dirty="0" err="1"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Almukdad</a:t>
            </a:r>
            <a:endParaRPr lang="en-US" sz="3000"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ar-SA" sz="3000" b="1"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أولاً. مفهوم الحيازة:</a:t>
            </a:r>
            <a:endParaRPr lang="en-US" sz="3000"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ar-SA" sz="3000" dirty="0" smtClean="0">
                <a:latin typeface="Arabic Typesetting" panose="03020402040406030203" pitchFamily="66" charset="-78"/>
                <a:cs typeface="Arabic Typesetting" panose="03020402040406030203" pitchFamily="66" charset="-78"/>
              </a:rPr>
              <a:t>نصت المادة (917) من القانون المدني السوري على أنه: "«من حاز» منقولاً أو عقاراً غير مسجل في السجل العقاري دون أن يكون مالكاً له أو حاز «حقاً عينياً» على منقول أو حقاً عينياً على عقار غير مسجل في السجل العقاري دون أن يكون هذا الحق خاصاً به كان له أن يكتسب الشيء أو الحق العيني إذا استمرت حيازته دون انقطاع خمسة عشر عاماً".</a:t>
            </a:r>
            <a:r>
              <a:rPr lang="en-US" sz="3000" dirty="0">
                <a:latin typeface="Arabic Typesetting" panose="03020402040406030203" pitchFamily="66" charset="-78"/>
                <a:cs typeface="Arabic Typesetting" panose="03020402040406030203" pitchFamily="66" charset="-78"/>
              </a:rPr>
              <a:t> </a:t>
            </a:r>
            <a:r>
              <a:rPr lang="ar-SA" sz="3000" dirty="0" smtClean="0">
                <a:latin typeface="Arabic Typesetting" panose="03020402040406030203" pitchFamily="66" charset="-78"/>
                <a:cs typeface="Arabic Typesetting" panose="03020402040406030203" pitchFamily="66" charset="-78"/>
              </a:rPr>
              <a:t>وبهذا المفهوم العام لموضوع الحيازة عدّ القانون أنها تقع </a:t>
            </a:r>
            <a:r>
              <a:rPr lang="ar-SA" sz="3000" b="1" dirty="0" smtClean="0">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على المنقول والعقار</a:t>
            </a:r>
            <a:r>
              <a:rPr lang="ar-SA" sz="3000" dirty="0" smtClean="0">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A" sz="3000" dirty="0" smtClean="0">
                <a:latin typeface="Arabic Typesetting" panose="03020402040406030203" pitchFamily="66" charset="-78"/>
                <a:cs typeface="Arabic Typesetting" panose="03020402040406030203" pitchFamily="66" charset="-78"/>
              </a:rPr>
              <a:t>على حد سواء وعلى الحق العيني للمنقول والعقار غير المسجلين في السجل العقاري على أن يكسب ملكية هذا الحق مدة معيّنة إذا استمرت الحيازة مدة 15 سنة، ولكن هذا القول وحده لا يكفي لتعريف الحيازة التي تركها المشرع إلى الفقه كعادته.</a:t>
            </a:r>
            <a:endParaRPr lang="en-US" sz="3000" dirty="0" smtClean="0">
              <a:latin typeface="Arabic Typesetting" panose="03020402040406030203" pitchFamily="66" charset="-78"/>
              <a:cs typeface="Arabic Typesetting" panose="03020402040406030203" pitchFamily="66" charset="-78"/>
            </a:endParaRPr>
          </a:p>
          <a:p>
            <a:pPr algn="just"/>
            <a:r>
              <a:rPr lang="ar-SA" sz="3000" b="1"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1- تعريف الحيازة:</a:t>
            </a:r>
            <a:r>
              <a:rPr lang="ar-SA" sz="3000" dirty="0" smtClean="0">
                <a:latin typeface="Arabic Typesetting" panose="03020402040406030203" pitchFamily="66" charset="-78"/>
                <a:cs typeface="Arabic Typesetting" panose="03020402040406030203" pitchFamily="66" charset="-78"/>
              </a:rPr>
              <a:t> وهي حالة واقعية تنشأ من سيطرة شخص على شيء أو على حق عليه بصفته مالكاً للشيء أو صاحب الحق عليه». </a:t>
            </a:r>
            <a:endParaRPr lang="en-US" sz="3000" dirty="0" smtClean="0">
              <a:latin typeface="Arabic Typesetting" panose="03020402040406030203" pitchFamily="66" charset="-78"/>
              <a:cs typeface="Arabic Typesetting" panose="03020402040406030203" pitchFamily="66" charset="-78"/>
            </a:endParaRPr>
          </a:p>
          <a:p>
            <a:pPr algn="just"/>
            <a:r>
              <a:rPr lang="ar-SA" sz="3000" b="1"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2- عناصر الحيازة: </a:t>
            </a:r>
            <a:r>
              <a:rPr lang="ar-SA" sz="3000" dirty="0" smtClean="0">
                <a:latin typeface="Arabic Typesetting" panose="03020402040406030203" pitchFamily="66" charset="-78"/>
                <a:cs typeface="Arabic Typesetting" panose="03020402040406030203" pitchFamily="66" charset="-78"/>
              </a:rPr>
              <a:t>للحيازة </a:t>
            </a:r>
            <a:r>
              <a:rPr lang="ar-SA" sz="3000" b="1" dirty="0" smtClean="0">
                <a:solidFill>
                  <a:schemeClr val="accent1">
                    <a:lumMod val="50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عنصرين رئيسين، هما:</a:t>
            </a:r>
            <a:endParaRPr lang="en-US" sz="3000" dirty="0">
              <a:solidFill>
                <a:schemeClr val="accent1">
                  <a:lumMod val="50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ar-SA" sz="3000" b="1" dirty="0" smtClean="0">
                <a:solidFill>
                  <a:schemeClr val="accent1">
                    <a:lumMod val="50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الأول: العنصر المادي" وضع اليد</a:t>
            </a:r>
            <a:r>
              <a:rPr lang="ar-SA" sz="3000" dirty="0" smtClean="0">
                <a:solidFill>
                  <a:schemeClr val="accent1">
                    <a:lumMod val="50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A" sz="3000" dirty="0" smtClean="0">
                <a:latin typeface="Arabic Typesetting" panose="03020402040406030203" pitchFamily="66" charset="-78"/>
                <a:cs typeface="Arabic Typesetting" panose="03020402040406030203" pitchFamily="66" charset="-78"/>
              </a:rPr>
              <a:t>وهو السيطرة المادية على شيء يمكن تملكه. كمن يحوز داراً فيسكنها، أو أرضاً فيزرعها. </a:t>
            </a:r>
            <a:endParaRPr lang="en-US" sz="3000" dirty="0" smtClean="0">
              <a:latin typeface="Arabic Typesetting" panose="03020402040406030203" pitchFamily="66" charset="-78"/>
              <a:cs typeface="Arabic Typesetting" panose="03020402040406030203" pitchFamily="66" charset="-78"/>
            </a:endParaRPr>
          </a:p>
          <a:p>
            <a:pPr algn="just"/>
            <a:r>
              <a:rPr lang="ar-SA" sz="3000" b="1" dirty="0" smtClean="0">
                <a:solidFill>
                  <a:schemeClr val="accent1">
                    <a:lumMod val="50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الثاني:</a:t>
            </a:r>
            <a:r>
              <a:rPr lang="ar-SA" sz="3000" dirty="0" smtClean="0">
                <a:solidFill>
                  <a:schemeClr val="accent1">
                    <a:lumMod val="50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A" sz="3000" b="1" dirty="0" smtClean="0">
                <a:solidFill>
                  <a:schemeClr val="accent1">
                    <a:lumMod val="50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العنصر المعنوي: </a:t>
            </a:r>
            <a:r>
              <a:rPr lang="ar-SA" sz="3000" dirty="0" smtClean="0">
                <a:latin typeface="Arabic Typesetting" panose="03020402040406030203" pitchFamily="66" charset="-78"/>
                <a:cs typeface="Arabic Typesetting" panose="03020402040406030203" pitchFamily="66" charset="-78"/>
              </a:rPr>
              <a:t>وهي نية اكتساب حق عيني على الشيء فالحائز يقصد حيازة الشيء لحسابه، سواء أكانت الحيازة مشروعة أم غير مشروعة</a:t>
            </a:r>
            <a:endParaRPr lang="en-US" sz="3000" dirty="0" smtClean="0">
              <a:latin typeface="Arabic Typesetting" panose="03020402040406030203" pitchFamily="66" charset="-78"/>
              <a:cs typeface="Arabic Typesetting" panose="03020402040406030203" pitchFamily="66" charset="-78"/>
            </a:endParaRPr>
          </a:p>
          <a:p>
            <a:pPr algn="just"/>
            <a:r>
              <a:rPr lang="ar-SA" sz="3000" dirty="0" smtClean="0">
                <a:latin typeface="Arabic Typesetting" panose="03020402040406030203" pitchFamily="66" charset="-78"/>
                <a:cs typeface="Arabic Typesetting" panose="03020402040406030203" pitchFamily="66" charset="-78"/>
              </a:rPr>
              <a:t>فإذا توافر هذان العنصران عدّت الحيازة قرينة على تملك هذا الحق؛ لذلك كان لابد للمشرع من حمايتها ومن ترتيب أثر مهم عليها، وهو التقادم المكسب، فإذا فقدت الحيازة عنصرها المعنوي (حالة الظهور بمظهر المالك)؛ فيعدّ مجرد وضع اليد حالة عرضية لا تؤدي إلى اكتساب الحق </a:t>
            </a:r>
            <a:r>
              <a:rPr lang="ar-SA" sz="3000" dirty="0" err="1" smtClean="0">
                <a:latin typeface="Arabic Typesetting" panose="03020402040406030203" pitchFamily="66" charset="-78"/>
                <a:cs typeface="Arabic Typesetting" panose="03020402040406030203" pitchFamily="66" charset="-78"/>
              </a:rPr>
              <a:t>بالتقاد</a:t>
            </a:r>
            <a:r>
              <a:rPr lang="en-US" sz="3000" dirty="0" smtClean="0">
                <a:latin typeface="Arabic Typesetting" panose="03020402040406030203" pitchFamily="66" charset="-78"/>
                <a:cs typeface="Arabic Typesetting" panose="03020402040406030203" pitchFamily="66" charset="-78"/>
              </a:rPr>
              <a:t>&gt;</a:t>
            </a:r>
          </a:p>
          <a:p>
            <a:pPr algn="just"/>
            <a:r>
              <a:rPr lang="ar-SA" dirty="0"/>
              <a:t> </a:t>
            </a:r>
            <a:endParaRPr lang="en-US" dirty="0"/>
          </a:p>
          <a:p>
            <a:pPr algn="just"/>
            <a:r>
              <a:rPr lang="ar-SA" dirty="0"/>
              <a:t> </a:t>
            </a:r>
            <a:endParaRPr lang="en-US" dirty="0"/>
          </a:p>
          <a:p>
            <a:endParaRPr lang="en-US" dirty="0"/>
          </a:p>
        </p:txBody>
      </p:sp>
    </p:spTree>
    <p:extLst>
      <p:ext uri="{BB962C8B-B14F-4D97-AF65-F5344CB8AC3E}">
        <p14:creationId xmlns:p14="http://schemas.microsoft.com/office/powerpoint/2010/main" val="19832489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38200" y="-1005840"/>
            <a:ext cx="10515600" cy="104504"/>
          </a:xfrm>
        </p:spPr>
        <p:txBody>
          <a:bodyPr>
            <a:normAutofit fontScale="90000"/>
          </a:bodyPr>
          <a:lstStyle/>
          <a:p>
            <a:endParaRPr lang="en-US" dirty="0"/>
          </a:p>
        </p:txBody>
      </p:sp>
      <p:sp>
        <p:nvSpPr>
          <p:cNvPr id="3" name="عنصر نائب للمحتوى 2"/>
          <p:cNvSpPr>
            <a:spLocks noGrp="1"/>
          </p:cNvSpPr>
          <p:nvPr>
            <p:ph idx="1"/>
          </p:nvPr>
        </p:nvSpPr>
        <p:spPr>
          <a:xfrm>
            <a:off x="117566" y="0"/>
            <a:ext cx="11926388" cy="6858000"/>
          </a:xfrm>
        </p:spPr>
        <p:txBody>
          <a:bodyPr>
            <a:normAutofit lnSpcReduction="10000"/>
          </a:bodyPr>
          <a:lstStyle/>
          <a:p>
            <a:pPr algn="ctr"/>
            <a:r>
              <a:rPr lang="ar-SA"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ثانياً. آثار الحيازة:</a:t>
            </a:r>
            <a:endParaRPr lang="en-US"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r>
              <a:rPr lang="ar-SA" b="1"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1.اكتساب </a:t>
            </a:r>
            <a:r>
              <a:rPr lang="ar-SA"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العقار بالحيازة: </a:t>
            </a:r>
            <a:r>
              <a:rPr lang="ar-SA" dirty="0">
                <a:latin typeface="Arabic Typesetting" panose="03020402040406030203" pitchFamily="66" charset="-78"/>
                <a:cs typeface="Arabic Typesetting" panose="03020402040406030203" pitchFamily="66" charset="-78"/>
              </a:rPr>
              <a:t>في الحقيقة لا تؤثر الحيازة على حق مالك العقار المسجل أصولاً، ولا تؤثر أيضاً على من كان له حق عيني على هذا العقار مسجلاً أيضاً، وإنّما يمكن أن تكتسب الحيازة حق الملكية أو حقاً عيناً على عقار بمضي المدة إذا كان العقار غير مسجل، وسوف ندرس بالتفصيل اكتساب العقار بالحيازة في مسألة التقادم وأثر الحيازة في كسب الملكية العقارية في المبحث الثاني.</a:t>
            </a:r>
            <a:endParaRPr lang="en-US" dirty="0">
              <a:latin typeface="Arabic Typesetting" panose="03020402040406030203" pitchFamily="66" charset="-78"/>
              <a:cs typeface="Arabic Typesetting" panose="03020402040406030203" pitchFamily="66" charset="-78"/>
            </a:endParaRPr>
          </a:p>
          <a:p>
            <a:r>
              <a:rPr lang="ar-SA"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2. اكتساب المنقول بالحيازة: </a:t>
            </a:r>
            <a:r>
              <a:rPr lang="ar-SA" dirty="0">
                <a:latin typeface="Arabic Typesetting" panose="03020402040406030203" pitchFamily="66" charset="-78"/>
                <a:cs typeface="Arabic Typesetting" panose="03020402040406030203" pitchFamily="66" charset="-78"/>
              </a:rPr>
              <a:t>ويكتسب المنقول أيضاً بالحيازة، دون مضي مدة معينة، " فالحيازة في المنقول سند الحائز" </a:t>
            </a:r>
            <a:r>
              <a:rPr lang="ar-SA" b="1"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وفقاً للشروط الآتية:</a:t>
            </a:r>
            <a:endParaRPr lang="en-US"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lvl="0"/>
            <a:r>
              <a:rPr lang="ar-SA" b="1"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أن تكون الحيازة قانونية</a:t>
            </a:r>
            <a:r>
              <a:rPr lang="ar-SA"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A" dirty="0">
                <a:latin typeface="Arabic Typesetting" panose="03020402040406030203" pitchFamily="66" charset="-78"/>
                <a:cs typeface="Arabic Typesetting" panose="03020402040406030203" pitchFamily="66" charset="-78"/>
              </a:rPr>
              <a:t>خالية من العيوب كالإكراه واللبس والخفاء. وأن تكون حقيقة ليست حكمية أو رمزية.</a:t>
            </a:r>
            <a:endParaRPr lang="en-US" dirty="0">
              <a:latin typeface="Arabic Typesetting" panose="03020402040406030203" pitchFamily="66" charset="-78"/>
              <a:cs typeface="Arabic Typesetting" panose="03020402040406030203" pitchFamily="66" charset="-78"/>
            </a:endParaRPr>
          </a:p>
          <a:p>
            <a:pPr lvl="0"/>
            <a:r>
              <a:rPr lang="ar-SA" b="1"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أن تكون محل الحيازة منقولاً قابلاً للحيازة وللتعامل فيه</a:t>
            </a:r>
            <a:r>
              <a:rPr lang="ar-SA" b="1" dirty="0">
                <a:latin typeface="Arabic Typesetting" panose="03020402040406030203" pitchFamily="66" charset="-78"/>
                <a:cs typeface="Arabic Typesetting" panose="03020402040406030203" pitchFamily="66" charset="-78"/>
              </a:rPr>
              <a:t>:</a:t>
            </a:r>
            <a:endParaRPr lang="en-US" dirty="0">
              <a:latin typeface="Arabic Typesetting" panose="03020402040406030203" pitchFamily="66" charset="-78"/>
              <a:cs typeface="Arabic Typesetting" panose="03020402040406030203" pitchFamily="66" charset="-78"/>
            </a:endParaRPr>
          </a:p>
          <a:p>
            <a:r>
              <a:rPr lang="ar-SA" dirty="0">
                <a:latin typeface="Arabic Typesetting" panose="03020402040406030203" pitchFamily="66" charset="-78"/>
                <a:cs typeface="Arabic Typesetting" panose="03020402040406030203" pitchFamily="66" charset="-78"/>
              </a:rPr>
              <a:t>فيكون منقولاً مادياً لا معنوياً، فالمنقول المعنوي كالدين لا يكتسب إلّا إذا تسجد في صورة سند للحامل حيث يتدمج الحق في الصك ويجتمع لحائز حقان: شخصي وعيني. ولا يمكن أن تتملك بالحيازة الآثار والمنقول والعقارات بالتخصيص، ولا المنقول الذي يتكون من عناصر مادية وعناصر معنوية مثل المتجر.</a:t>
            </a:r>
            <a:endParaRPr lang="en-US" dirty="0">
              <a:latin typeface="Arabic Typesetting" panose="03020402040406030203" pitchFamily="66" charset="-78"/>
              <a:cs typeface="Arabic Typesetting" panose="03020402040406030203" pitchFamily="66" charset="-78"/>
            </a:endParaRPr>
          </a:p>
          <a:p>
            <a:r>
              <a:rPr lang="ar-SA" b="1"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3.أن يكون الحائز حسن نية: </a:t>
            </a:r>
            <a:r>
              <a:rPr lang="ar-SA" dirty="0">
                <a:latin typeface="Arabic Typesetting" panose="03020402040406030203" pitchFamily="66" charset="-78"/>
                <a:cs typeface="Arabic Typesetting" panose="03020402040406030203" pitchFamily="66" charset="-78"/>
              </a:rPr>
              <a:t>وهذا يعني أن يعتقد أنّه تلقى الحق ممن يملك تقريره وقت حيازة المنقول لا وقت تلقي الحق عليه، ولا يهم أن صبح الحائز سيء النية فيما بعد. ويفترض حسن النية مالم يثبت العكس.  </a:t>
            </a:r>
            <a:endParaRPr lang="en-US" dirty="0">
              <a:latin typeface="Arabic Typesetting" panose="03020402040406030203" pitchFamily="66" charset="-78"/>
              <a:cs typeface="Arabic Typesetting" panose="03020402040406030203" pitchFamily="66" charset="-78"/>
            </a:endParaRPr>
          </a:p>
          <a:p>
            <a:pPr algn="just"/>
            <a:r>
              <a:rPr lang="ar-SA" b="1"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4. أن يستند الحائز إلى سبب صحيح: </a:t>
            </a:r>
            <a:r>
              <a:rPr lang="ar-SA" dirty="0">
                <a:latin typeface="Arabic Typesetting" panose="03020402040406030203" pitchFamily="66" charset="-78"/>
                <a:cs typeface="Arabic Typesetting" panose="03020402040406030203" pitchFamily="66" charset="-78"/>
              </a:rPr>
              <a:t>أي أن يصدر من شخص ليس مالكاً للشيء ولا صاحب الحق الذي يراد اكتسابه، ومن شأنه أن ينقل الملكية أو الحق </a:t>
            </a:r>
            <a:r>
              <a:rPr lang="ar-SA" dirty="0" smtClean="0">
                <a:latin typeface="Arabic Typesetting" panose="03020402040406030203" pitchFamily="66" charset="-78"/>
                <a:cs typeface="Arabic Typesetting" panose="03020402040406030203" pitchFamily="66" charset="-78"/>
              </a:rPr>
              <a:t>بذاته.</a:t>
            </a:r>
            <a:r>
              <a:rPr lang="en-US" dirty="0" smtClean="0">
                <a:latin typeface="Arabic Typesetting" panose="03020402040406030203" pitchFamily="66" charset="-78"/>
                <a:cs typeface="Arabic Typesetting" panose="03020402040406030203" pitchFamily="66" charset="-78"/>
              </a:rPr>
              <a:t> </a:t>
            </a:r>
            <a:r>
              <a:rPr lang="ar-SA" dirty="0" smtClean="0">
                <a:latin typeface="Arabic Typesetting" panose="03020402040406030203" pitchFamily="66" charset="-78"/>
                <a:cs typeface="Arabic Typesetting" panose="03020402040406030203" pitchFamily="66" charset="-78"/>
              </a:rPr>
              <a:t>ويشترط </a:t>
            </a:r>
            <a:r>
              <a:rPr lang="ar-SA" dirty="0">
                <a:latin typeface="Arabic Typesetting" panose="03020402040406030203" pitchFamily="66" charset="-78"/>
                <a:cs typeface="Arabic Typesetting" panose="03020402040406030203" pitchFamily="66" charset="-78"/>
              </a:rPr>
              <a:t>القانون بالسبب الصحيح أن يكون عملاً قانونياً، كالبيع والهبة والوصية، فالميراث لا يصلح سبباً صحياً إلّا إذا كان المؤرث يحوز بسبب صحيح، كذلك يجب أن يكون السبب الصحيح ناقلاً للملكية أو الحق العيني. فالعمل الذي ينقل الحيازة لا يصلح سبباً صحيحاً، لأنّه يكسب بحيازة عرضية كعقدي الإيجار والوديعة، اخيراً يجب أن يكون السبب الصحيح صادراً من غير المالك لأنّ صدوره من غير المالك هو الذي يجعل الملكية لا تنتقل بالتصرف، وإنّما تنتقل بالحيازة.</a:t>
            </a:r>
            <a:endParaRPr lang="en-US" dirty="0">
              <a:latin typeface="Arabic Typesetting" panose="03020402040406030203" pitchFamily="66" charset="-78"/>
              <a:cs typeface="Arabic Typesetting" panose="03020402040406030203" pitchFamily="66" charset="-78"/>
            </a:endParaRPr>
          </a:p>
          <a:p>
            <a:endParaRPr lang="en-US" dirty="0"/>
          </a:p>
        </p:txBody>
      </p:sp>
    </p:spTree>
    <p:extLst>
      <p:ext uri="{BB962C8B-B14F-4D97-AF65-F5344CB8AC3E}">
        <p14:creationId xmlns:p14="http://schemas.microsoft.com/office/powerpoint/2010/main" val="13822688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38200" y="-2155371"/>
            <a:ext cx="10515600" cy="953589"/>
          </a:xfrm>
        </p:spPr>
        <p:txBody>
          <a:bodyPr/>
          <a:lstStyle/>
          <a:p>
            <a:endParaRPr lang="en-US" dirty="0"/>
          </a:p>
        </p:txBody>
      </p:sp>
      <p:sp>
        <p:nvSpPr>
          <p:cNvPr id="3" name="عنصر نائب للمحتوى 2"/>
          <p:cNvSpPr>
            <a:spLocks noGrp="1"/>
          </p:cNvSpPr>
          <p:nvPr>
            <p:ph idx="1"/>
          </p:nvPr>
        </p:nvSpPr>
        <p:spPr>
          <a:xfrm>
            <a:off x="0" y="0"/>
            <a:ext cx="12192000" cy="6858000"/>
          </a:xfrm>
        </p:spPr>
        <p:txBody>
          <a:bodyPr>
            <a:normAutofit lnSpcReduction="10000"/>
          </a:bodyPr>
          <a:lstStyle/>
          <a:p>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أولاً - </a:t>
            </a: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hlinkClick r:id="rId2"/>
              </a:rPr>
              <a:t>تعريف التقادم </a:t>
            </a: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a:latin typeface="Arabic Typesetting" panose="03020402040406030203" pitchFamily="66" charset="-78"/>
                <a:cs typeface="Arabic Typesetting" panose="03020402040406030203" pitchFamily="66" charset="-78"/>
              </a:rPr>
              <a:t>لم يعطِ المشرع السوري أي تعريف مباشر للتقادم. في حين عرّفه المشرع الفرنسي في المادة (2219) من القانون المدني بأنه: وسيلة تملك أو تحرر بمرور مدة زمنية محددة ووفق شروط معينة في </a:t>
            </a:r>
            <a:r>
              <a:rPr lang="ar-SY" dirty="0" smtClean="0">
                <a:latin typeface="Arabic Typesetting" panose="03020402040406030203" pitchFamily="66" charset="-78"/>
                <a:cs typeface="Arabic Typesetting" panose="03020402040406030203" pitchFamily="66" charset="-78"/>
              </a:rPr>
              <a:t>القانون.</a:t>
            </a:r>
            <a:r>
              <a:rPr lang="ar-SA" dirty="0">
                <a:latin typeface="Arabic Typesetting" panose="03020402040406030203" pitchFamily="66" charset="-78"/>
                <a:cs typeface="Arabic Typesetting" panose="03020402040406030203" pitchFamily="66" charset="-78"/>
              </a:rPr>
              <a:t> </a:t>
            </a:r>
            <a:endParaRPr lang="en-US" dirty="0">
              <a:latin typeface="Arabic Typesetting" panose="03020402040406030203" pitchFamily="66" charset="-78"/>
              <a:cs typeface="Arabic Typesetting" panose="03020402040406030203" pitchFamily="66" charset="-78"/>
            </a:endParaRPr>
          </a:p>
          <a:p>
            <a:pPr algn="just"/>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ثانياً - </a:t>
            </a: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hlinkClick r:id="rId2"/>
              </a:rPr>
              <a:t>التقادم المسقط</a:t>
            </a: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en-US"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extinctive Prescription</a:t>
            </a: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t>
            </a:r>
            <a:r>
              <a:rPr lang="ar-SY" b="1" dirty="0">
                <a:latin typeface="Arabic Typesetting" panose="03020402040406030203" pitchFamily="66" charset="-78"/>
                <a:cs typeface="Arabic Typesetting" panose="03020402040406030203" pitchFamily="66" charset="-78"/>
              </a:rPr>
              <a:t> </a:t>
            </a:r>
            <a:endParaRPr lang="en-US" dirty="0">
              <a:latin typeface="Arabic Typesetting" panose="03020402040406030203" pitchFamily="66" charset="-78"/>
              <a:cs typeface="Arabic Typesetting" panose="03020402040406030203" pitchFamily="66" charset="-78"/>
            </a:endParaRPr>
          </a:p>
          <a:p>
            <a:pPr algn="just"/>
            <a:r>
              <a:rPr lang="ar-SY" b="1"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1- </a:t>
            </a: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تعريف التقادم المسقط</a:t>
            </a:r>
            <a:r>
              <a:rPr lang="ar-SY" b="1" dirty="0">
                <a:solidFill>
                  <a:srgbClr val="FF0000"/>
                </a:solidFill>
                <a:latin typeface="Arabic Typesetting" panose="03020402040406030203" pitchFamily="66" charset="-78"/>
                <a:cs typeface="Arabic Typesetting" panose="03020402040406030203" pitchFamily="66" charset="-78"/>
              </a:rPr>
              <a:t>:</a:t>
            </a:r>
            <a:r>
              <a:rPr lang="ar-SY" dirty="0">
                <a:solidFill>
                  <a:srgbClr val="FF0000"/>
                </a:solidFill>
                <a:latin typeface="Arabic Typesetting" panose="03020402040406030203" pitchFamily="66" charset="-78"/>
                <a:cs typeface="Arabic Typesetting" panose="03020402040406030203" pitchFamily="66" charset="-78"/>
              </a:rPr>
              <a:t> </a:t>
            </a:r>
            <a:r>
              <a:rPr lang="ar-SY" dirty="0">
                <a:latin typeface="Arabic Typesetting" panose="03020402040406030203" pitchFamily="66" charset="-78"/>
                <a:cs typeface="Arabic Typesetting" panose="03020402040406030203" pitchFamily="66" charset="-78"/>
              </a:rPr>
              <a:t>هو وسيلة لانقضاء الالتزام، أو لسقوط الحق بمرور فترة محددة من الزمن، لم يقم </a:t>
            </a:r>
            <a:r>
              <a:rPr lang="ar-SY" dirty="0" smtClean="0">
                <a:latin typeface="Arabic Typesetting" panose="03020402040406030203" pitchFamily="66" charset="-78"/>
                <a:cs typeface="Arabic Typesetting" panose="03020402040406030203" pitchFamily="66" charset="-78"/>
              </a:rPr>
              <a:t>صاحب </a:t>
            </a:r>
            <a:r>
              <a:rPr lang="ar-SY" dirty="0">
                <a:latin typeface="Arabic Typesetting" panose="03020402040406030203" pitchFamily="66" charset="-78"/>
                <a:cs typeface="Arabic Typesetting" panose="03020402040406030203" pitchFamily="66" charset="-78"/>
              </a:rPr>
              <a:t>الحق خلالها بأي عمل قانوني للحصول على حقه. </a:t>
            </a:r>
            <a:r>
              <a:rPr lang="ar-SY" b="1"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2- </a:t>
            </a: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مدد التقادم المسقط:</a:t>
            </a:r>
            <a:r>
              <a:rPr lang="ar-SY"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smtClean="0">
                <a:latin typeface="Arabic Typesetting" panose="03020402040406030203" pitchFamily="66" charset="-78"/>
                <a:cs typeface="Arabic Typesetting" panose="03020402040406030203" pitchFamily="66" charset="-78"/>
              </a:rPr>
              <a:t>ينقسم</a:t>
            </a:r>
            <a:r>
              <a:rPr lang="ar-SY" dirty="0">
                <a:latin typeface="Arabic Typesetting" panose="03020402040406030203" pitchFamily="66" charset="-78"/>
                <a:cs typeface="Arabic Typesetting" panose="03020402040406030203" pitchFamily="66" charset="-78"/>
              </a:rPr>
              <a:t>، من حيث مدته، إلى تقادم طويل وتقادم قصير، وفق ما يأتي:</a:t>
            </a:r>
            <a:endParaRPr lang="en-US" dirty="0">
              <a:latin typeface="Arabic Typesetting" panose="03020402040406030203" pitchFamily="66" charset="-78"/>
              <a:cs typeface="Arabic Typesetting" panose="03020402040406030203" pitchFamily="66" charset="-78"/>
            </a:endParaRPr>
          </a:p>
          <a:p>
            <a:pPr algn="just"/>
            <a:r>
              <a:rPr lang="ar-SA" b="1"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أ- التقادم الطويل (الخمس عشري):</a:t>
            </a:r>
            <a:r>
              <a:rPr lang="ar-SY" dirty="0">
                <a:latin typeface="Arabic Typesetting" panose="03020402040406030203" pitchFamily="66" charset="-78"/>
                <a:cs typeface="Arabic Typesetting" panose="03020402040406030203" pitchFamily="66" charset="-78"/>
              </a:rPr>
              <a:t> ويسمى أيضاً بالتقادم العادي أو العام، وهو يسري من حيث المبدأ على جميع الحقوق والالتزامات إلا ما استثني منها بنص خاص. ومدته خمس عشرة سنة، وهي أطول مدة تقادم محددة في التشريع السوري (المادة 372 مدني). وهي مدة مستمدة في الأصل من الشريعة </a:t>
            </a:r>
            <a:r>
              <a:rPr lang="ar-SY" dirty="0" smtClean="0">
                <a:latin typeface="Arabic Typesetting" panose="03020402040406030203" pitchFamily="66" charset="-78"/>
                <a:cs typeface="Arabic Typesetting" panose="03020402040406030203" pitchFamily="66" charset="-78"/>
              </a:rPr>
              <a:t>الإسلامية. ذهب </a:t>
            </a:r>
            <a:r>
              <a:rPr lang="ar-SY" dirty="0">
                <a:latin typeface="Arabic Typesetting" panose="03020402040406030203" pitchFamily="66" charset="-78"/>
                <a:cs typeface="Arabic Typesetting" panose="03020402040406030203" pitchFamily="66" charset="-78"/>
              </a:rPr>
              <a:t>الفقه والاجتهاد في سورية إلى أن التقادم الطويل العام </a:t>
            </a:r>
            <a:r>
              <a:rPr lang="ar-SY"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مبني على قرينة الوفاء</a:t>
            </a:r>
            <a:r>
              <a:rPr lang="ar-SY" dirty="0">
                <a:latin typeface="Arabic Typesetting" panose="03020402040406030203" pitchFamily="66" charset="-78"/>
                <a:cs typeface="Arabic Typesetting" panose="03020402040406030203" pitchFamily="66" charset="-78"/>
              </a:rPr>
              <a:t>، فهو ينهدم بالإقرار بعد اكتماله، كما ينقطع به قبل </a:t>
            </a:r>
            <a:r>
              <a:rPr lang="ar-SY" dirty="0" smtClean="0">
                <a:latin typeface="Arabic Typesetting" panose="03020402040406030203" pitchFamily="66" charset="-78"/>
                <a:cs typeface="Arabic Typesetting" panose="03020402040406030203" pitchFamily="66" charset="-78"/>
              </a:rPr>
              <a:t>الاكتمال.</a:t>
            </a:r>
            <a:r>
              <a:rPr lang="en-US" dirty="0" smtClean="0">
                <a:latin typeface="Arabic Typesetting" panose="03020402040406030203" pitchFamily="66" charset="-78"/>
                <a:cs typeface="Arabic Typesetting" panose="03020402040406030203" pitchFamily="66" charset="-78"/>
              </a:rPr>
              <a:t> </a:t>
            </a:r>
            <a:r>
              <a:rPr lang="ar-SY" dirty="0" smtClean="0">
                <a:latin typeface="Arabic Typesetting" panose="03020402040406030203" pitchFamily="66" charset="-78"/>
                <a:cs typeface="Arabic Typesetting" panose="03020402040406030203" pitchFamily="66" charset="-78"/>
              </a:rPr>
              <a:t>إذ إنّ الحقوق </a:t>
            </a:r>
            <a:r>
              <a:rPr lang="ar-SY" dirty="0">
                <a:latin typeface="Arabic Typesetting" panose="03020402040406030203" pitchFamily="66" charset="-78"/>
                <a:cs typeface="Arabic Typesetting" panose="03020402040406030203" pitchFamily="66" charset="-78"/>
              </a:rPr>
              <a:t>والالتزامات التي يسري عليه التقادم الطويل </a:t>
            </a:r>
            <a:r>
              <a:rPr lang="ar-SY" dirty="0" smtClean="0">
                <a:latin typeface="Arabic Typesetting" panose="03020402040406030203" pitchFamily="66" charset="-78"/>
                <a:cs typeface="Arabic Typesetting" panose="03020402040406030203" pitchFamily="66" charset="-78"/>
              </a:rPr>
              <a:t>ولا </a:t>
            </a:r>
            <a:r>
              <a:rPr lang="ar-SY" dirty="0">
                <a:latin typeface="Arabic Typesetting" panose="03020402040406030203" pitchFamily="66" charset="-78"/>
                <a:cs typeface="Arabic Typesetting" panose="03020402040406030203" pitchFamily="66" charset="-78"/>
              </a:rPr>
              <a:t>يمكن حصرها، على خلاف الحقوق والالتزامات التي تخضع للتقادم القصير فهي محددة ويمكن حصرها؛ لأنها استثنائية وقد ورد كل منها بنص قانوني. وإذا ما أفلت أي من هذه الحقوق أو الالتزامات من التقادم القصير لسبب أو لآخر فإنه يخضع للتقادم الطويل.</a:t>
            </a:r>
            <a:endParaRPr lang="en-US" dirty="0">
              <a:latin typeface="Arabic Typesetting" panose="03020402040406030203" pitchFamily="66" charset="-78"/>
              <a:cs typeface="Arabic Typesetting" panose="03020402040406030203" pitchFamily="66" charset="-78"/>
            </a:endParaRPr>
          </a:p>
          <a:p>
            <a:pPr algn="just"/>
            <a:r>
              <a:rPr lang="ar-SA" b="1"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ب- التقادم القصير:</a:t>
            </a:r>
            <a:r>
              <a:rPr lang="ar-SY" dirty="0">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a:latin typeface="Arabic Typesetting" panose="03020402040406030203" pitchFamily="66" charset="-78"/>
                <a:cs typeface="Arabic Typesetting" panose="03020402040406030203" pitchFamily="66" charset="-78"/>
              </a:rPr>
              <a:t>يستثنى من التقادم الطويل أو العام مجموعة من الحقوق أخضعها المشرع لتقادم قصير تتراوح مدته، من حيث المبدأ، من سنة إلى خمس سنوات، ولعل من أهم أنواع هذا التقادم هو: </a:t>
            </a:r>
            <a:r>
              <a:rPr lang="ar-SY"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التقادم الخمسي، والثلاثي، والحولي.</a:t>
            </a:r>
            <a:endParaRPr lang="en-US"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ar-SA"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(1) التقادم الخمسي:</a:t>
            </a:r>
            <a:r>
              <a:rPr lang="ar-SY" dirty="0">
                <a:latin typeface="Arabic Typesetting" panose="03020402040406030203" pitchFamily="66" charset="-78"/>
                <a:cs typeface="Arabic Typesetting" panose="03020402040406030203" pitchFamily="66" charset="-78"/>
              </a:rPr>
              <a:t> أي التقادم </a:t>
            </a:r>
            <a:r>
              <a:rPr lang="ar-SY" dirty="0">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بخمس سنوات</a:t>
            </a:r>
            <a:r>
              <a:rPr lang="ar-SY" dirty="0">
                <a:latin typeface="Arabic Typesetting" panose="03020402040406030203" pitchFamily="66" charset="-78"/>
                <a:cs typeface="Arabic Typesetting" panose="03020402040406030203" pitchFamily="66" charset="-78"/>
              </a:rPr>
              <a:t>، فقد أخضع المشرع لهذا النوع من التقادم بعض الحقوق التي يمكن تصنيفها في </a:t>
            </a:r>
            <a:r>
              <a:rPr lang="ar-SA"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الزمرتين الآتيتين:</a:t>
            </a:r>
            <a:endParaRPr lang="en-US"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الزمرة الأولى:</a:t>
            </a:r>
            <a:r>
              <a:rPr lang="ar-SY" dirty="0">
                <a:latin typeface="Arabic Typesetting" panose="03020402040406030203" pitchFamily="66" charset="-78"/>
                <a:cs typeface="Arabic Typesetting" panose="03020402040406030203" pitchFamily="66" charset="-78"/>
              </a:rPr>
              <a:t> الحقوق الدورية المتجددة، فكل حق دوري متجدد، كأجرة المباني والأراضي الزراعية وبدل الحكر، وكالفوائد والإيرادات المرتبة والرواتب والأجور والمعاشات، يتقادم بخمس سنوات حتى لو أقر به المدين (المادة 373 مدني). وعلى هذا يكفي أن يكون الحق دورياً متجدداً ليسري عليه التقادم الخمسي. هذا مع ملاحظة أن الريع المستحق في ذمة الحائز سيئ النية لا يسقط إلا بانقضاء خمس عشرة سنة، وكذلك الأمر بالنسبة إلى الريع الواجب على ناظر الوقف أداؤه للمستحقين.</a:t>
            </a:r>
            <a:endParaRPr lang="en-US" dirty="0">
              <a:latin typeface="Arabic Typesetting" panose="03020402040406030203" pitchFamily="66" charset="-78"/>
              <a:cs typeface="Arabic Typesetting" panose="03020402040406030203" pitchFamily="66" charset="-78"/>
            </a:endParaRPr>
          </a:p>
          <a:p>
            <a:endParaRPr lang="en-US" dirty="0"/>
          </a:p>
        </p:txBody>
      </p:sp>
    </p:spTree>
    <p:extLst>
      <p:ext uri="{BB962C8B-B14F-4D97-AF65-F5344CB8AC3E}">
        <p14:creationId xmlns:p14="http://schemas.microsoft.com/office/powerpoint/2010/main" val="26533876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flipV="1">
            <a:off x="838200" y="-1110342"/>
            <a:ext cx="10515600" cy="91439"/>
          </a:xfrm>
        </p:spPr>
        <p:txBody>
          <a:bodyPr>
            <a:normAutofit fontScale="90000"/>
          </a:bodyPr>
          <a:lstStyle/>
          <a:p>
            <a:endParaRPr lang="en-US" dirty="0"/>
          </a:p>
        </p:txBody>
      </p:sp>
      <p:sp>
        <p:nvSpPr>
          <p:cNvPr id="3" name="عنصر نائب للمحتوى 2"/>
          <p:cNvSpPr>
            <a:spLocks noGrp="1"/>
          </p:cNvSpPr>
          <p:nvPr>
            <p:ph idx="1"/>
          </p:nvPr>
        </p:nvSpPr>
        <p:spPr>
          <a:xfrm>
            <a:off x="0" y="0"/>
            <a:ext cx="12191999" cy="6975565"/>
          </a:xfrm>
        </p:spPr>
        <p:txBody>
          <a:bodyPr>
            <a:normAutofit fontScale="92500"/>
          </a:bodyPr>
          <a:lstStyle/>
          <a:p>
            <a:pPr algn="just"/>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الزمرة الثانية:</a:t>
            </a:r>
            <a:r>
              <a:rPr lang="ar-SY" dirty="0">
                <a:latin typeface="Arabic Typesetting" panose="03020402040406030203" pitchFamily="66" charset="-78"/>
                <a:cs typeface="Arabic Typesetting" panose="03020402040406030203" pitchFamily="66" charset="-78"/>
              </a:rPr>
              <a:t> حقوق بعض أرباب المهن الحرة، حيث تتقادم بخمس سنوات أيضاً، مثل: حقوق الأطباء والصيادلة والمحامين والمهندسين والخبراء ووكلاء التفليسة والسماسرة والأساتذة والمعلمين، وذلك بشرط أن تكون هذه الحقوق واجبة لهؤلاء جزاء عما أدّوه من عمل من أعمال مهنتهم أو ما تكبدوه من مصروفات. وقد أورد المشرع هذه المهن على سبيل الحصر، وأخضعها للتقادم القصير (خمس سنوات) استثناءً من المبدأ العام (التقادم الطويل)، فلا يجوز التوسع في تفسيرها أو القياس </a:t>
            </a:r>
            <a:r>
              <a:rPr lang="ar-SY" dirty="0" smtClean="0">
                <a:latin typeface="Arabic Typesetting" panose="03020402040406030203" pitchFamily="66" charset="-78"/>
                <a:cs typeface="Arabic Typesetting" panose="03020402040406030203" pitchFamily="66" charset="-78"/>
              </a:rPr>
              <a:t>عليها..</a:t>
            </a:r>
            <a:endParaRPr lang="en-US" dirty="0">
              <a:latin typeface="Arabic Typesetting" panose="03020402040406030203" pitchFamily="66" charset="-78"/>
              <a:cs typeface="Arabic Typesetting" panose="03020402040406030203" pitchFamily="66" charset="-78"/>
            </a:endParaRPr>
          </a:p>
          <a:p>
            <a:pPr algn="just"/>
            <a:r>
              <a:rPr lang="ar-SA" b="1" dirty="0">
                <a:solidFill>
                  <a:srgbClr val="FF0000"/>
                </a:solidFill>
                <a:latin typeface="Arabic Typesetting" panose="03020402040406030203" pitchFamily="66" charset="-78"/>
                <a:cs typeface="Arabic Typesetting" panose="03020402040406030203" pitchFamily="66" charset="-78"/>
              </a:rPr>
              <a:t>(2) التقادم الثلاثي:</a:t>
            </a:r>
            <a:r>
              <a:rPr lang="ar-SY" dirty="0">
                <a:latin typeface="Arabic Typesetting" panose="03020402040406030203" pitchFamily="66" charset="-78"/>
                <a:cs typeface="Arabic Typesetting" panose="03020402040406030203" pitchFamily="66" charset="-78"/>
              </a:rPr>
              <a:t> أي التقادم بثلاث سنوات، ويسري هذا النوع من التقادم على مجموعة من الحقوق </a:t>
            </a:r>
            <a:r>
              <a:rPr lang="ar-SY"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أهمها:</a:t>
            </a:r>
            <a:endParaRPr lang="en-US"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en-US" dirty="0">
                <a:latin typeface="Arabic Typesetting" panose="03020402040406030203" pitchFamily="66" charset="-78"/>
                <a:cs typeface="Arabic Typesetting" panose="03020402040406030203" pitchFamily="66" charset="-78"/>
              </a:rPr>
              <a:t>Ÿ</a:t>
            </a:r>
            <a:r>
              <a:rPr lang="ar-SA"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الحق في إقامة دعوى التعويض الناشئة عن العمل غير المشروع:</a:t>
            </a:r>
            <a:r>
              <a:rPr lang="ar-SY" dirty="0">
                <a:latin typeface="Arabic Typesetting" panose="03020402040406030203" pitchFamily="66" charset="-78"/>
                <a:cs typeface="Arabic Typesetting" panose="03020402040406030203" pitchFamily="66" charset="-78"/>
              </a:rPr>
              <a:t> حيث يسقط هذا الحق بانقضاء ثلاث سنوات من اليوم الذي يعلم فيه المضرور بحصول الضرر وبالشخص المسؤول </a:t>
            </a:r>
            <a:r>
              <a:rPr lang="ar-SY" dirty="0" smtClean="0">
                <a:latin typeface="Arabic Typesetting" panose="03020402040406030203" pitchFamily="66" charset="-78"/>
                <a:cs typeface="Arabic Typesetting" panose="03020402040406030203" pitchFamily="66" charset="-78"/>
              </a:rPr>
              <a:t>عنه، </a:t>
            </a:r>
            <a:r>
              <a:rPr lang="ar-SY" dirty="0">
                <a:latin typeface="Arabic Typesetting" panose="03020402040406030203" pitchFamily="66" charset="-78"/>
                <a:cs typeface="Arabic Typesetting" panose="03020402040406030203" pitchFamily="66" charset="-78"/>
              </a:rPr>
              <a:t>وإذا كان الحق بإقامة الدعوى ناشئاً عن جريمة، وكانت الدعوى الجزائية لم تسقط بعد فإن دعوى التعويض لا تسقط إلا </a:t>
            </a:r>
            <a:r>
              <a:rPr lang="ar-SY" dirty="0" smtClean="0">
                <a:latin typeface="Arabic Typesetting" panose="03020402040406030203" pitchFamily="66" charset="-78"/>
                <a:cs typeface="Arabic Typesetting" panose="03020402040406030203" pitchFamily="66" charset="-78"/>
              </a:rPr>
              <a:t>بسقوطها.</a:t>
            </a:r>
            <a:endParaRPr lang="en-US" dirty="0">
              <a:latin typeface="Arabic Typesetting" panose="03020402040406030203" pitchFamily="66" charset="-78"/>
              <a:cs typeface="Arabic Typesetting" panose="03020402040406030203" pitchFamily="66" charset="-78"/>
            </a:endParaRPr>
          </a:p>
          <a:p>
            <a:pPr algn="just"/>
            <a:r>
              <a:rPr lang="en-US"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Ÿ</a:t>
            </a:r>
            <a:r>
              <a:rPr lang="ar-SA"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الحق في إقامة دعوى التعويض عن الإثراء بلا سبب: </a:t>
            </a:r>
            <a:r>
              <a:rPr lang="ar-SY" dirty="0">
                <a:latin typeface="Arabic Typesetting" panose="03020402040406030203" pitchFamily="66" charset="-78"/>
                <a:cs typeface="Arabic Typesetting" panose="03020402040406030203" pitchFamily="66" charset="-78"/>
              </a:rPr>
              <a:t>ويسقط هذا الحق أيضاً بانقضاء ثلاث سنوات من اليوم الذي يعلم فيه من لحقته الخسارة بحقه في </a:t>
            </a:r>
            <a:r>
              <a:rPr lang="ar-SY" dirty="0" smtClean="0">
                <a:latin typeface="Arabic Typesetting" panose="03020402040406030203" pitchFamily="66" charset="-78"/>
                <a:cs typeface="Arabic Typesetting" panose="03020402040406030203" pitchFamily="66" charset="-78"/>
              </a:rPr>
              <a:t>التعويض.</a:t>
            </a:r>
            <a:endParaRPr lang="en-US" dirty="0">
              <a:latin typeface="Arabic Typesetting" panose="03020402040406030203" pitchFamily="66" charset="-78"/>
              <a:cs typeface="Arabic Typesetting" panose="03020402040406030203" pitchFamily="66" charset="-78"/>
            </a:endParaRPr>
          </a:p>
          <a:p>
            <a:pPr algn="just"/>
            <a:r>
              <a:rPr lang="en-US"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Ÿ</a:t>
            </a:r>
            <a:r>
              <a:rPr lang="ar-SA"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الحق في إقامة دعوى استرداد ما دفع بغير حق:</a:t>
            </a:r>
            <a:r>
              <a:rPr lang="ar-SY" dirty="0">
                <a:latin typeface="Arabic Typesetting" panose="03020402040406030203" pitchFamily="66" charset="-78"/>
                <a:cs typeface="Arabic Typesetting" panose="03020402040406030203" pitchFamily="66" charset="-78"/>
              </a:rPr>
              <a:t> ويسقط هذا الحق أيضاً بانقضاء ثلاث سنوات من اليوم الذي يعلم فيه من دفع غير المستحق بحقه في </a:t>
            </a:r>
            <a:r>
              <a:rPr lang="ar-SY" dirty="0" smtClean="0">
                <a:latin typeface="Arabic Typesetting" panose="03020402040406030203" pitchFamily="66" charset="-78"/>
                <a:cs typeface="Arabic Typesetting" panose="03020402040406030203" pitchFamily="66" charset="-78"/>
              </a:rPr>
              <a:t>استرداده.</a:t>
            </a:r>
            <a:endParaRPr lang="en-US" dirty="0">
              <a:latin typeface="Arabic Typesetting" panose="03020402040406030203" pitchFamily="66" charset="-78"/>
              <a:cs typeface="Arabic Typesetting" panose="03020402040406030203" pitchFamily="66" charset="-78"/>
            </a:endParaRPr>
          </a:p>
          <a:p>
            <a:pPr algn="just"/>
            <a:r>
              <a:rPr lang="en-US"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Ÿ</a:t>
            </a:r>
            <a:r>
              <a:rPr lang="ar-SA"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الحق في إقامة الدعوى الناشئة من الفضالة:</a:t>
            </a:r>
            <a:r>
              <a:rPr lang="ar-SY" dirty="0">
                <a:latin typeface="Arabic Typesetting" panose="03020402040406030203" pitchFamily="66" charset="-78"/>
                <a:cs typeface="Arabic Typesetting" panose="03020402040406030203" pitchFamily="66" charset="-78"/>
              </a:rPr>
              <a:t> ويسقط هذا الحق أيضاً بانقضاء ثلاث سنوات من اليوم الذي يعلم فيه كل طرف من الأطراف </a:t>
            </a:r>
            <a:r>
              <a:rPr lang="ar-SY" dirty="0" smtClean="0">
                <a:latin typeface="Arabic Typesetting" panose="03020402040406030203" pitchFamily="66" charset="-78"/>
                <a:cs typeface="Arabic Typesetting" panose="03020402040406030203" pitchFamily="66" charset="-78"/>
              </a:rPr>
              <a:t>بحقه.</a:t>
            </a:r>
            <a:endParaRPr lang="en-US" dirty="0">
              <a:latin typeface="Arabic Typesetting" panose="03020402040406030203" pitchFamily="66" charset="-78"/>
              <a:cs typeface="Arabic Typesetting" panose="03020402040406030203" pitchFamily="66" charset="-78"/>
            </a:endParaRPr>
          </a:p>
          <a:p>
            <a:pPr algn="just"/>
            <a:r>
              <a:rPr lang="en-US"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Ÿ</a:t>
            </a:r>
            <a:r>
              <a:rPr lang="ar-SA"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الحق في إقامة دعوى عدم نفاذ التصرف (الدعوى </a:t>
            </a:r>
            <a:r>
              <a:rPr lang="ar-SY" dirty="0" err="1">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البولصية</a:t>
            </a:r>
            <a:r>
              <a:rPr lang="ar-SY"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a:latin typeface="Arabic Typesetting" panose="03020402040406030203" pitchFamily="66" charset="-78"/>
                <a:cs typeface="Arabic Typesetting" panose="03020402040406030203" pitchFamily="66" charset="-78"/>
              </a:rPr>
              <a:t>ويسقط هذا الحق أيضاً بانقضاء ثلاث سنوات من اليوم الذي يعلم فيه الدائن بسبب عدم نفاذ التصرف، </a:t>
            </a:r>
            <a:r>
              <a:rPr lang="en-US" dirty="0" smtClean="0">
                <a:latin typeface="Arabic Typesetting" panose="03020402040406030203" pitchFamily="66" charset="-78"/>
                <a:cs typeface="Arabic Typesetting" panose="03020402040406030203" pitchFamily="66" charset="-78"/>
              </a:rPr>
              <a:t>Ÿ</a:t>
            </a:r>
            <a:r>
              <a:rPr lang="ar-SA"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الحق في إقامة دعوى تكملة ثمن العقار المبيع بغبن:</a:t>
            </a:r>
            <a:r>
              <a:rPr lang="ar-SY" dirty="0">
                <a:latin typeface="Arabic Typesetting" panose="03020402040406030203" pitchFamily="66" charset="-78"/>
                <a:cs typeface="Arabic Typesetting" panose="03020402040406030203" pitchFamily="66" charset="-78"/>
              </a:rPr>
              <a:t> ويسقط هذا الحق أيضاً بانقضاء ثلاث سنوات من يوم توافر الأهلية لدى مالك العقار المبيع الذي لم تكن تتوافر فيه الأهلية وقت البيع، أو من اليوم الذي يموت فيه هذا المالك (المادة 394 مدني).</a:t>
            </a:r>
            <a:endParaRPr lang="en-US" dirty="0">
              <a:latin typeface="Arabic Typesetting" panose="03020402040406030203" pitchFamily="66" charset="-78"/>
              <a:cs typeface="Arabic Typesetting" panose="03020402040406030203" pitchFamily="66" charset="-78"/>
            </a:endParaRPr>
          </a:p>
          <a:p>
            <a:pPr algn="just"/>
            <a:r>
              <a:rPr lang="en-US" dirty="0">
                <a:latin typeface="Arabic Typesetting" panose="03020402040406030203" pitchFamily="66" charset="-78"/>
                <a:cs typeface="Arabic Typesetting" panose="03020402040406030203" pitchFamily="66" charset="-78"/>
              </a:rPr>
              <a:t>Ÿ</a:t>
            </a:r>
            <a:r>
              <a:rPr lang="ar-SA"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a:solidFill>
                  <a:srgbClr val="C0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الحق في إقامة الدعاوى الناشئة عن عقد التأمين:</a:t>
            </a:r>
            <a:r>
              <a:rPr lang="ar-SY" dirty="0">
                <a:latin typeface="Arabic Typesetting" panose="03020402040406030203" pitchFamily="66" charset="-78"/>
                <a:cs typeface="Arabic Typesetting" panose="03020402040406030203" pitchFamily="66" charset="-78"/>
              </a:rPr>
              <a:t> ويسقط هذا الحق أيضاً بانقضاء ثلاث سنوات من وقت حدوث الواقعة التي تولدت عنها هذه الدعاوى. مع ذلك إذا تم إخفاء بيانات متعلقة بالخطر المؤمن منه، أو تقديم بيانات غير صحيحة أو غير دقيقة عن هذا الخطر فلا تسري مدة ثلاث سنوات إلا من اليوم الذي علم فيه المؤمن بذلك، وفي حالة وقوع الحادث المؤمن منه تسري مدة ثلاث سنوات من اليوم الذي يعلم فيه ذوو الشأن بوقوعه (المادة 718 مدني).</a:t>
            </a:r>
            <a:endParaRPr lang="en-US" dirty="0">
              <a:latin typeface="Arabic Typesetting" panose="03020402040406030203" pitchFamily="66" charset="-78"/>
              <a:cs typeface="Arabic Typesetting" panose="03020402040406030203" pitchFamily="66" charset="-78"/>
            </a:endParaRPr>
          </a:p>
          <a:p>
            <a:endParaRPr lang="en-US" dirty="0"/>
          </a:p>
        </p:txBody>
      </p:sp>
    </p:spTree>
    <p:extLst>
      <p:ext uri="{BB962C8B-B14F-4D97-AF65-F5344CB8AC3E}">
        <p14:creationId xmlns:p14="http://schemas.microsoft.com/office/powerpoint/2010/main" val="9134024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38200" y="-2037806"/>
            <a:ext cx="10515600" cy="522516"/>
          </a:xfrm>
        </p:spPr>
        <p:txBody>
          <a:bodyPr>
            <a:normAutofit fontScale="90000"/>
          </a:bodyPr>
          <a:lstStyle/>
          <a:p>
            <a:endParaRPr lang="en-US" dirty="0"/>
          </a:p>
        </p:txBody>
      </p:sp>
      <p:sp>
        <p:nvSpPr>
          <p:cNvPr id="3" name="عنصر نائب للمحتوى 2"/>
          <p:cNvSpPr>
            <a:spLocks noGrp="1"/>
          </p:cNvSpPr>
          <p:nvPr>
            <p:ph idx="1"/>
          </p:nvPr>
        </p:nvSpPr>
        <p:spPr>
          <a:xfrm>
            <a:off x="104503" y="0"/>
            <a:ext cx="12087497" cy="6858000"/>
          </a:xfrm>
        </p:spPr>
        <p:txBody>
          <a:bodyPr>
            <a:normAutofit fontScale="92500" lnSpcReduction="20000"/>
          </a:bodyPr>
          <a:lstStyle/>
          <a:p>
            <a:pPr algn="just"/>
            <a:r>
              <a:rPr lang="ar-SY" sz="3000"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(3) التقادم الحولي:</a:t>
            </a:r>
            <a:r>
              <a:rPr lang="ar-SY" sz="3000" dirty="0">
                <a:latin typeface="Arabic Typesetting" panose="03020402040406030203" pitchFamily="66" charset="-78"/>
                <a:cs typeface="Arabic Typesetting" panose="03020402040406030203" pitchFamily="66" charset="-78"/>
              </a:rPr>
              <a:t> أي التقادم بسنة واحدة فقط، ويسري هذا النوع من التقادم على مجموعة من الحقوق لمجموعة من الأشخاص، يمكن تصنيفهم -طبقاً لما نصت عليه المادة 573 مدني- </a:t>
            </a:r>
            <a:r>
              <a:rPr lang="ar-SY" sz="3000"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في الزمر الثلاث الآتية:</a:t>
            </a:r>
            <a:endParaRPr lang="en-US" sz="3000"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ar-SY" sz="3000"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t>
            </a:r>
            <a:r>
              <a:rPr lang="ar-SY" sz="3000" b="1" dirty="0">
                <a:latin typeface="Arabic Typesetting" panose="03020402040406030203" pitchFamily="66" charset="-78"/>
                <a:cs typeface="Arabic Typesetting" panose="03020402040406030203" pitchFamily="66" charset="-78"/>
              </a:rPr>
              <a:t> </a:t>
            </a:r>
            <a:r>
              <a:rPr lang="ar-SY" sz="3000"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الزمرة الأولى:</a:t>
            </a:r>
            <a:r>
              <a:rPr lang="ar-SY" sz="3000" dirty="0">
                <a:latin typeface="Arabic Typesetting" panose="03020402040406030203" pitchFamily="66" charset="-78"/>
                <a:cs typeface="Arabic Typesetting" panose="03020402040406030203" pitchFamily="66" charset="-78"/>
              </a:rPr>
              <a:t> حقوق التجار والصناع عن أشياء ورّدوها لأشخاص لا يتاجرون في هذه الأشياء، كالمواد الغذائية أو غيرها من المواد المعدة للاستهلاك وليس للاتجار. أما إذا كانت معدة للاتجار فيسري عليها التقادم التجاري المنصوص عليه في الحقوق التجارية.</a:t>
            </a:r>
            <a:endParaRPr lang="en-US" sz="3000" dirty="0">
              <a:latin typeface="Arabic Typesetting" panose="03020402040406030203" pitchFamily="66" charset="-78"/>
              <a:cs typeface="Arabic Typesetting" panose="03020402040406030203" pitchFamily="66" charset="-78"/>
            </a:endParaRPr>
          </a:p>
          <a:p>
            <a:pPr algn="just"/>
            <a:r>
              <a:rPr lang="ar-SY" sz="3000"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الزمرة الثانية:</a:t>
            </a:r>
            <a:r>
              <a:rPr lang="ar-SY" sz="3000" dirty="0">
                <a:latin typeface="Arabic Typesetting" panose="03020402040406030203" pitchFamily="66" charset="-78"/>
                <a:cs typeface="Arabic Typesetting" panose="03020402040406030203" pitchFamily="66" charset="-78"/>
              </a:rPr>
              <a:t> حقوق أصحاب الفنادق والمطاعم عن أجر الإقامة وثمن الطعام وكل ما صرفوه لحساب زبائنهم، كأجور المكالمات الهاتفية وغيرها.</a:t>
            </a:r>
            <a:endParaRPr lang="en-US" sz="3000" dirty="0">
              <a:latin typeface="Arabic Typesetting" panose="03020402040406030203" pitchFamily="66" charset="-78"/>
              <a:cs typeface="Arabic Typesetting" panose="03020402040406030203" pitchFamily="66" charset="-78"/>
            </a:endParaRPr>
          </a:p>
          <a:p>
            <a:pPr algn="just"/>
            <a:r>
              <a:rPr lang="ar-SY" sz="3000"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الزمرة الثالثة:</a:t>
            </a:r>
            <a:r>
              <a:rPr lang="ar-SY" sz="3000" dirty="0">
                <a:latin typeface="Arabic Typesetting" panose="03020402040406030203" pitchFamily="66" charset="-78"/>
                <a:cs typeface="Arabic Typesetting" panose="03020402040406030203" pitchFamily="66" charset="-78"/>
              </a:rPr>
              <a:t> حقوق العمال والخدم والأجراء من أجور يومية وغير يومية، وسواء أكانوا يعملون في المنازل أم المصانع أم المزارع، وحقوقهم من ثمن ما قدموه من توريدات لمصلحة أرباب عملهم.</a:t>
            </a:r>
            <a:endParaRPr lang="en-US" sz="3000" dirty="0">
              <a:latin typeface="Arabic Typesetting" panose="03020402040406030203" pitchFamily="66" charset="-78"/>
              <a:cs typeface="Arabic Typesetting" panose="03020402040406030203" pitchFamily="66" charset="-78"/>
            </a:endParaRPr>
          </a:p>
          <a:p>
            <a:pPr algn="just"/>
            <a:r>
              <a:rPr lang="ar-SY" sz="3000" dirty="0">
                <a:latin typeface="Arabic Typesetting" panose="03020402040406030203" pitchFamily="66" charset="-78"/>
                <a:cs typeface="Arabic Typesetting" panose="03020402040406030203" pitchFamily="66" charset="-78"/>
              </a:rPr>
              <a:t>والسبب في إخضاع هذه الحقوق للتقادم بسنة واحدة يكمن في أن الديون المقابلة لها لا تبقى عادة في ذمة المدينين بها أكثر من هذه الفترة، حتى إن حقوق العمال والخدم والإجراء تدفع، أو يجب أن تدفع على الفور في مواعيد استحقاقها؛ لأنها عموماً مورد رزقهم وقوتهم اليومي.</a:t>
            </a:r>
            <a:endParaRPr lang="en-US" sz="3000" dirty="0">
              <a:latin typeface="Arabic Typesetting" panose="03020402040406030203" pitchFamily="66" charset="-78"/>
              <a:cs typeface="Arabic Typesetting" panose="03020402040406030203" pitchFamily="66" charset="-78"/>
            </a:endParaRPr>
          </a:p>
          <a:p>
            <a:pPr algn="just"/>
            <a:r>
              <a:rPr lang="ar-SY" sz="3000" dirty="0">
                <a:solidFill>
                  <a:schemeClr val="accent1">
                    <a:lumMod val="50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ويشترط لتطبيق التقادم الحولي:</a:t>
            </a:r>
            <a:endParaRPr lang="en-US" sz="3000" dirty="0">
              <a:solidFill>
                <a:schemeClr val="accent1">
                  <a:lumMod val="50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en-US" sz="3000" dirty="0">
                <a:latin typeface="Arabic Typesetting" panose="03020402040406030203" pitchFamily="66" charset="-78"/>
                <a:cs typeface="Arabic Typesetting" panose="03020402040406030203" pitchFamily="66" charset="-78"/>
              </a:rPr>
              <a:t>Ÿ</a:t>
            </a:r>
            <a:r>
              <a:rPr lang="ar-SY" sz="3000" dirty="0">
                <a:latin typeface="Arabic Typesetting" panose="03020402040406030203" pitchFamily="66" charset="-78"/>
                <a:cs typeface="Arabic Typesetting" panose="03020402040406030203" pitchFamily="66" charset="-78"/>
              </a:rPr>
              <a:t> ألا تكون الحقوق، التي يسري عليها مثبتة في سند أو صك، وإلا خضعت للتقادم العام الطويل (خمس عشرة سنة).</a:t>
            </a:r>
            <a:endParaRPr lang="en-US" sz="3000" dirty="0">
              <a:latin typeface="Arabic Typesetting" panose="03020402040406030203" pitchFamily="66" charset="-78"/>
              <a:cs typeface="Arabic Typesetting" panose="03020402040406030203" pitchFamily="66" charset="-78"/>
            </a:endParaRPr>
          </a:p>
          <a:p>
            <a:pPr algn="just"/>
            <a:r>
              <a:rPr lang="en-US" sz="3000" dirty="0">
                <a:latin typeface="Arabic Typesetting" panose="03020402040406030203" pitchFamily="66" charset="-78"/>
                <a:cs typeface="Arabic Typesetting" panose="03020402040406030203" pitchFamily="66" charset="-78"/>
              </a:rPr>
              <a:t>Ÿ</a:t>
            </a:r>
            <a:r>
              <a:rPr lang="ar-SY" sz="3000" dirty="0">
                <a:latin typeface="Arabic Typesetting" panose="03020402040406030203" pitchFamily="66" charset="-78"/>
                <a:cs typeface="Arabic Typesetting" panose="03020402040406030203" pitchFamily="66" charset="-78"/>
              </a:rPr>
              <a:t> ويتوجب على من يتمسك بأن الحق قد تقادم بمرور سنة، أن يحلف اليمين على أنه أدى الدين فعلاً. وللمحكمة توجيه هذه اليمين من تلقاء نفسها للمدين أو لورثته أو لأوصيائهم إن كانوا قصراً، ويتوجب حينئذٍ أن تنصب اليمين على أنهم لا يعلمون بوجود الدين أو يعلمون بحصول الوفاء. ويطلق على هذه اليمين يمين الاستيثاق؛ لأنها توجه توثيقاً لقرينة الوفاء التي يقوم عليها التقادم الحولي، وإذا نكل المدين عن حلفها عدّ </a:t>
            </a:r>
            <a:r>
              <a:rPr lang="ar-SY" sz="3000" dirty="0" err="1">
                <a:latin typeface="Arabic Typesetting" panose="03020402040406030203" pitchFamily="66" charset="-78"/>
                <a:cs typeface="Arabic Typesetting" panose="03020402040406030203" pitchFamily="66" charset="-78"/>
              </a:rPr>
              <a:t>نكوله</a:t>
            </a:r>
            <a:r>
              <a:rPr lang="ar-SY" sz="3000" dirty="0">
                <a:latin typeface="Arabic Typesetting" panose="03020402040406030203" pitchFamily="66" charset="-78"/>
                <a:cs typeface="Arabic Typesetting" panose="03020402040406030203" pitchFamily="66" charset="-78"/>
              </a:rPr>
              <a:t> كالإقرار بعدم الوفاء، وبالتالي ينهدم التقادم ويحكم عليه بالحق. </a:t>
            </a:r>
            <a:endParaRPr lang="en-US" sz="3000" dirty="0">
              <a:latin typeface="Arabic Typesetting" panose="03020402040406030203" pitchFamily="66" charset="-78"/>
              <a:cs typeface="Arabic Typesetting" panose="03020402040406030203" pitchFamily="66" charset="-78"/>
            </a:endParaRPr>
          </a:p>
          <a:p>
            <a:pPr algn="just"/>
            <a:r>
              <a:rPr lang="ar-SY" sz="3000" dirty="0">
                <a:latin typeface="Arabic Typesetting" panose="03020402040406030203" pitchFamily="66" charset="-78"/>
                <a:cs typeface="Arabic Typesetting" panose="03020402040406030203" pitchFamily="66" charset="-78"/>
              </a:rPr>
              <a:t>والجدير بالذكر أن التقادم لا يقتصر على التقادم الطويل (خمس عشرة سنة)، أو التقادم القصير (الخمسي والثلاثي والحولي)، وإنما هناك أنواع أخرى من التقادم بمدد أخرى، أوردها المشرع بنصوص خاصة متفرقة في القانون المدني وفي غيره.</a:t>
            </a:r>
            <a:endParaRPr lang="en-US" sz="3000" dirty="0">
              <a:latin typeface="Arabic Typesetting" panose="03020402040406030203" pitchFamily="66" charset="-78"/>
              <a:cs typeface="Arabic Typesetting" panose="03020402040406030203" pitchFamily="66" charset="-78"/>
            </a:endParaRPr>
          </a:p>
          <a:p>
            <a:endParaRPr lang="en-US" dirty="0"/>
          </a:p>
        </p:txBody>
      </p:sp>
    </p:spTree>
    <p:extLst>
      <p:ext uri="{BB962C8B-B14F-4D97-AF65-F5344CB8AC3E}">
        <p14:creationId xmlns:p14="http://schemas.microsoft.com/office/powerpoint/2010/main" val="705112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flipV="1">
            <a:off x="838200" y="-2129246"/>
            <a:ext cx="10515600" cy="757646"/>
          </a:xfrm>
        </p:spPr>
        <p:txBody>
          <a:bodyPr/>
          <a:lstStyle/>
          <a:p>
            <a:endParaRPr lang="en-US" dirty="0"/>
          </a:p>
        </p:txBody>
      </p:sp>
      <p:sp>
        <p:nvSpPr>
          <p:cNvPr id="3" name="عنصر نائب للمحتوى 2"/>
          <p:cNvSpPr>
            <a:spLocks noGrp="1"/>
          </p:cNvSpPr>
          <p:nvPr>
            <p:ph idx="1"/>
          </p:nvPr>
        </p:nvSpPr>
        <p:spPr>
          <a:xfrm>
            <a:off x="1" y="0"/>
            <a:ext cx="12192000" cy="6962503"/>
          </a:xfrm>
        </p:spPr>
        <p:txBody>
          <a:bodyPr>
            <a:normAutofit fontScale="92500"/>
          </a:bodyPr>
          <a:lstStyle/>
          <a:p>
            <a:pPr algn="ct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سريان التقادم:</a:t>
            </a:r>
            <a:endParaRPr lang="en-US"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ar-SA"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أ- بدء سريان التقادم:</a:t>
            </a:r>
            <a:r>
              <a:rPr lang="ar-SY" dirty="0">
                <a:latin typeface="Arabic Typesetting" panose="03020402040406030203" pitchFamily="66" charset="-78"/>
                <a:cs typeface="Arabic Typesetting" panose="03020402040406030203" pitchFamily="66" charset="-78"/>
              </a:rPr>
              <a:t> تقضي القاعدة العامة بأن لا يبدأ سريان التقادم </a:t>
            </a:r>
            <a:r>
              <a:rPr lang="ar-SY" dirty="0">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إلا من اليوم الذي يصبح فيه الدين مستحق الأداء </a:t>
            </a:r>
            <a:r>
              <a:rPr lang="ar-SY" dirty="0">
                <a:latin typeface="Arabic Typesetting" panose="03020402040406030203" pitchFamily="66" charset="-78"/>
                <a:cs typeface="Arabic Typesetting" panose="03020402040406030203" pitchFamily="66" charset="-78"/>
              </a:rPr>
              <a:t>(المادة 378 مدني). ويستثنى من ذلك بعض الحالات التي حدد فيها المشرع تاريخاً آخر لبدأ سريان التقادم، كالحقوق المشمولة بالتقادم الخمسي وبالتقادم الحولي، حيث يبدأ سريان التقادم فيها من الوقت الذي يُكمل فيه الدائنون تقدماتهم، ولو استمروا يؤدون تقدمات أخرى، أما إذا حرر سند بحق من هذه الحقوق فلا يتقادم هذا الحق إلا بالتقادم العادي الطويل، أي بانقضاء خمس عشرة </a:t>
            </a:r>
            <a:r>
              <a:rPr lang="ar-SY" dirty="0" smtClean="0">
                <a:latin typeface="Arabic Typesetting" panose="03020402040406030203" pitchFamily="66" charset="-78"/>
                <a:cs typeface="Arabic Typesetting" panose="03020402040406030203" pitchFamily="66" charset="-78"/>
              </a:rPr>
              <a:t>سنة. ومدة </a:t>
            </a:r>
            <a:r>
              <a:rPr lang="ar-SY" dirty="0">
                <a:latin typeface="Arabic Typesetting" panose="03020402040406030203" pitchFamily="66" charset="-78"/>
                <a:cs typeface="Arabic Typesetting" panose="03020402040406030203" pitchFamily="66" charset="-78"/>
              </a:rPr>
              <a:t>التقادم تحسب بالأيام لا بالساعات، ولا يحسب اليوم الأول، كما لا تكتمل المدة إلا بانقضاء آخر يوم منها.</a:t>
            </a:r>
            <a:endParaRPr lang="en-US" dirty="0">
              <a:latin typeface="Arabic Typesetting" panose="03020402040406030203" pitchFamily="66" charset="-78"/>
              <a:cs typeface="Arabic Typesetting" panose="03020402040406030203" pitchFamily="66" charset="-78"/>
            </a:endParaRPr>
          </a:p>
          <a:p>
            <a:pPr algn="just"/>
            <a:r>
              <a:rPr lang="ar-SA"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ب- وقف التقادم:</a:t>
            </a:r>
            <a:r>
              <a:rPr lang="ar-SY" dirty="0">
                <a:latin typeface="Arabic Typesetting" panose="03020402040406030203" pitchFamily="66" charset="-78"/>
                <a:cs typeface="Arabic Typesetting" panose="03020402040406030203" pitchFamily="66" charset="-78"/>
              </a:rPr>
              <a:t> يقضي المبدأ العام بأن يقف سريان التقادم كلما وجد مانع يتعذر معه على صاحب الحق أن يطالب بحقه. وقد يكون المانع مادياً، كالحرب أو الأسر أو انقطاع المواصلات… كما قد يكون المانع أدبياً كقيام حالة الزوجية أو القرابة بدرجة معينة بين الحائز وصاحب الحق. وكذلك لا يسري التقادم فيما بين الأصيل </a:t>
            </a:r>
            <a:r>
              <a:rPr lang="ar-SY" dirty="0" smtClean="0">
                <a:latin typeface="Arabic Typesetting" panose="03020402040406030203" pitchFamily="66" charset="-78"/>
                <a:cs typeface="Arabic Typesetting" panose="03020402040406030203" pitchFamily="66" charset="-78"/>
              </a:rPr>
              <a:t>والنائب</a:t>
            </a:r>
            <a:endParaRPr lang="en-US" dirty="0">
              <a:latin typeface="Arabic Typesetting" panose="03020402040406030203" pitchFamily="66" charset="-78"/>
              <a:cs typeface="Arabic Typesetting" panose="03020402040406030203" pitchFamily="66" charset="-78"/>
            </a:endParaRPr>
          </a:p>
          <a:p>
            <a:pPr algn="just"/>
            <a:r>
              <a:rPr lang="ar-SY" dirty="0">
                <a:latin typeface="Arabic Typesetting" panose="03020402040406030203" pitchFamily="66" charset="-78"/>
                <a:cs typeface="Arabic Typesetting" panose="03020402040406030203" pitchFamily="66" charset="-78"/>
              </a:rPr>
              <a:t>من جهة أخرى استقر الاجتهاد القضائي على أن </a:t>
            </a:r>
            <a:r>
              <a:rPr lang="ar-SY" dirty="0">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الملاحقة الجزائية توقف التقادم على الادعاء بالحقوق </a:t>
            </a:r>
            <a:r>
              <a:rPr lang="ar-SY" dirty="0" smtClean="0">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المدني</a:t>
            </a:r>
            <a:r>
              <a:rPr lang="ar-SY" dirty="0" smtClean="0">
                <a:latin typeface="Arabic Typesetting" panose="03020402040406030203" pitchFamily="66" charset="-78"/>
                <a:cs typeface="Arabic Typesetting" panose="03020402040406030203" pitchFamily="66" charset="-78"/>
              </a:rPr>
              <a:t>. وإذا </a:t>
            </a:r>
            <a:r>
              <a:rPr lang="ar-SY" dirty="0">
                <a:latin typeface="Arabic Typesetting" panose="03020402040406030203" pitchFamily="66" charset="-78"/>
                <a:cs typeface="Arabic Typesetting" panose="03020402040406030203" pitchFamily="66" charset="-78"/>
              </a:rPr>
              <a:t>كانت مدة التقادم تزيد على خمس سنوات فلا يسري هذا التقادم في حق من لا تتوافر فيه الأهلية، أو في حق الغائب، أو في حق المحكوم عليه بعقوبة جناية إذا لم يكن له نائب يمثله قانوناً. أما في حال وجود نائب قانوني فلا يقف التقادم، فالنائب كالأصيل ويتعين عليه المطالبة بحقوق من يمثله وإلا كان مسؤولاً عن </a:t>
            </a:r>
            <a:r>
              <a:rPr lang="ar-SY" dirty="0" smtClean="0">
                <a:latin typeface="Arabic Typesetting" panose="03020402040406030203" pitchFamily="66" charset="-78"/>
                <a:cs typeface="Arabic Typesetting" panose="03020402040406030203" pitchFamily="66" charset="-78"/>
              </a:rPr>
              <a:t>إهماله ويترتب </a:t>
            </a:r>
            <a:r>
              <a:rPr lang="ar-SY" dirty="0">
                <a:latin typeface="Arabic Typesetting" panose="03020402040406030203" pitchFamily="66" charset="-78"/>
                <a:cs typeface="Arabic Typesetting" panose="03020402040406030203" pitchFamily="66" charset="-78"/>
              </a:rPr>
              <a:t>على وقف التقادم إسقاط كامل المدة التي وقف التقادم خلالها من حساب مدة التقادم، سواء طرأ سبب الوقف في بدء مدة التقادم، أم أثناء سريانها، أم في نهايتها.  </a:t>
            </a:r>
            <a:endParaRPr lang="en-US" dirty="0">
              <a:latin typeface="Arabic Typesetting" panose="03020402040406030203" pitchFamily="66" charset="-78"/>
              <a:cs typeface="Arabic Typesetting" panose="03020402040406030203" pitchFamily="66" charset="-78"/>
            </a:endParaRPr>
          </a:p>
          <a:p>
            <a:pPr algn="just"/>
            <a:r>
              <a:rPr lang="ar-SA"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ج- انقطاع التقادم:</a:t>
            </a:r>
            <a:r>
              <a:rPr lang="ar-SY" dirty="0">
                <a:latin typeface="Arabic Typesetting" panose="03020402040406030203" pitchFamily="66" charset="-78"/>
                <a:cs typeface="Arabic Typesetting" panose="03020402040406030203" pitchFamily="66" charset="-78"/>
              </a:rPr>
              <a:t> ينقطع التقادم قانوناً </a:t>
            </a:r>
            <a:r>
              <a:rPr lang="ar-SY" dirty="0">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بمطالبة صاحب الحق بحقه أمام القضاء</a:t>
            </a:r>
            <a:r>
              <a:rPr lang="ar-SY" dirty="0">
                <a:latin typeface="Arabic Typesetting" panose="03020402040406030203" pitchFamily="66" charset="-78"/>
                <a:cs typeface="Arabic Typesetting" panose="03020402040406030203" pitchFamily="66" charset="-78"/>
              </a:rPr>
              <a:t>، حتى لو رفع الدعوى إلى محكمة غير مختصة، وكذلك ينقطع بالتنبيه وبالحجز، وبالطلب الذي يتقدم به الدائن لقبول حقه في تفليس أو في توزيع وبأي عمل يقوم به الدائن للتمسك بحقه أثناء السير في إحدى الدعاوى. كما ينقطع التقادم في حال أقر المدين صراحة أو ضمناً بحق </a:t>
            </a:r>
            <a:r>
              <a:rPr lang="ar-SY" dirty="0" smtClean="0">
                <a:latin typeface="Arabic Typesetting" panose="03020402040406030203" pitchFamily="66" charset="-78"/>
                <a:cs typeface="Arabic Typesetting" panose="03020402040406030203" pitchFamily="66" charset="-78"/>
              </a:rPr>
              <a:t>الدائن ، وهو </a:t>
            </a:r>
            <a:r>
              <a:rPr lang="ar-SY" dirty="0">
                <a:latin typeface="Arabic Typesetting" panose="03020402040406030203" pitchFamily="66" charset="-78"/>
                <a:cs typeface="Arabic Typesetting" panose="03020402040406030203" pitchFamily="66" charset="-78"/>
              </a:rPr>
              <a:t>ما يسمى </a:t>
            </a:r>
            <a:r>
              <a:rPr lang="ar-SY"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بالتنبيه</a:t>
            </a:r>
            <a:r>
              <a:rPr lang="ar-SY" dirty="0">
                <a:latin typeface="Arabic Typesetting" panose="03020402040406030203" pitchFamily="66" charset="-78"/>
                <a:cs typeface="Arabic Typesetting" panose="03020402040406030203" pitchFamily="66" charset="-78"/>
              </a:rPr>
              <a:t> وفق تعبير محكمة النقض يقطع مدة التقادم على الأحكام موضوع التنفيذ.</a:t>
            </a:r>
            <a:endParaRPr lang="en-US" dirty="0">
              <a:latin typeface="Arabic Typesetting" panose="03020402040406030203" pitchFamily="66" charset="-78"/>
              <a:cs typeface="Arabic Typesetting" panose="03020402040406030203" pitchFamily="66" charset="-78"/>
            </a:endParaRPr>
          </a:p>
          <a:p>
            <a:pPr algn="just"/>
            <a:r>
              <a:rPr lang="ar-SY" dirty="0">
                <a:latin typeface="Arabic Typesetting" panose="03020402040406030203" pitchFamily="66" charset="-78"/>
                <a:cs typeface="Arabic Typesetting" panose="03020402040406030203" pitchFamily="66" charset="-78"/>
              </a:rPr>
              <a:t>ويترتب على انقطاع التقادم </a:t>
            </a:r>
            <a:r>
              <a:rPr lang="ar-SY"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محو أو سقوط ما تم من مدته قبل حصول سبب الانقطاع،</a:t>
            </a:r>
            <a:r>
              <a:rPr lang="ar-SY" dirty="0">
                <a:latin typeface="Arabic Typesetting" panose="03020402040406030203" pitchFamily="66" charset="-78"/>
                <a:cs typeface="Arabic Typesetting" panose="03020402040406030203" pitchFamily="66" charset="-78"/>
              </a:rPr>
              <a:t> ومن ثم يبدأ تقادم جديد يسري من وقت انتهاء الأثر المترتب على سبب الانقطاع. وتكون مدته من حيث المبدأ هي مدة التقادم الأول ذاتها، لكن إذا حكم بالدين وحاز الحكم قوة القضية المقضية، أو إذا كان الدين مما يتقادم بسنة واحدة وانقطع تقادمه بإقرار المدين كانت مدة التقادم الجديد خمس عشرة سنة، ما لم يكن الدين المحكوم به متضمناً لالتزامات دورية متجددة لا تستحق الأداء إلا بعد صدور الحكم .</a:t>
            </a:r>
            <a:endParaRPr lang="en-US" dirty="0">
              <a:latin typeface="Arabic Typesetting" panose="03020402040406030203" pitchFamily="66" charset="-78"/>
              <a:cs typeface="Arabic Typesetting" panose="03020402040406030203" pitchFamily="66" charset="-78"/>
            </a:endParaRPr>
          </a:p>
          <a:p>
            <a:endParaRPr lang="en-US" dirty="0"/>
          </a:p>
        </p:txBody>
      </p:sp>
    </p:spTree>
    <p:extLst>
      <p:ext uri="{BB962C8B-B14F-4D97-AF65-F5344CB8AC3E}">
        <p14:creationId xmlns:p14="http://schemas.microsoft.com/office/powerpoint/2010/main" val="6577292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38200" y="-2024743"/>
            <a:ext cx="10515600" cy="1149533"/>
          </a:xfrm>
        </p:spPr>
        <p:txBody>
          <a:bodyPr/>
          <a:lstStyle/>
          <a:p>
            <a:endParaRPr lang="en-US" dirty="0"/>
          </a:p>
        </p:txBody>
      </p:sp>
      <p:sp>
        <p:nvSpPr>
          <p:cNvPr id="3" name="عنصر نائب للمحتوى 2"/>
          <p:cNvSpPr>
            <a:spLocks noGrp="1"/>
          </p:cNvSpPr>
          <p:nvPr>
            <p:ph idx="1"/>
          </p:nvPr>
        </p:nvSpPr>
        <p:spPr>
          <a:xfrm>
            <a:off x="143691" y="235130"/>
            <a:ext cx="11652069" cy="6622869"/>
          </a:xfrm>
        </p:spPr>
        <p:txBody>
          <a:bodyPr>
            <a:normAutofit/>
          </a:bodyPr>
          <a:lstStyle/>
          <a:p>
            <a:pPr algn="ct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ثالثاً - </a:t>
            </a: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hlinkClick r:id="rId2"/>
              </a:rPr>
              <a:t>التقادم المكسب</a:t>
            </a: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en-US"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acquisitive Prescription</a:t>
            </a: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t>
            </a:r>
            <a:endParaRPr lang="en-US"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1- تعريف التقادم المكسب: </a:t>
            </a:r>
            <a:r>
              <a:rPr lang="ar-SY" dirty="0">
                <a:latin typeface="Arabic Typesetting" panose="03020402040406030203" pitchFamily="66" charset="-78"/>
                <a:cs typeface="Arabic Typesetting" panose="03020402040406030203" pitchFamily="66" charset="-78"/>
              </a:rPr>
              <a:t>هو وسيلة أو طريقة أقرّها المشرع ليُكسب بواسطتها حائز الشيء إما ملكيته، وإما أي حق عيني آخر عليه، وذلك بمقتضى حيازته له مدة معينة من الزمن، ووفق شروط محددة بالقانون. وعليه فإن التقادم المكسب يختص بالحقوق العينية فقط، ولهذا أورده المشرع في قسم الحقوق العينية وعدّه سبباً من أسباب اكتسابها. وباعتبار أن الحيازة تعدّ ركناً أساسياً في التقادم المكسب لذلك نظم المشرع موضوع الحيازة والتقادم تحت عنوان واحد في القسم السادس من أسباب كسب الملكية.</a:t>
            </a:r>
            <a:endParaRPr lang="en-US" dirty="0">
              <a:latin typeface="Arabic Typesetting" panose="03020402040406030203" pitchFamily="66" charset="-78"/>
              <a:cs typeface="Arabic Typesetting" panose="03020402040406030203" pitchFamily="66" charset="-78"/>
            </a:endParaRPr>
          </a:p>
          <a:p>
            <a:pPr algn="just"/>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2- نطاق التقادم المكسب: </a:t>
            </a:r>
            <a:r>
              <a:rPr lang="ar-SY" dirty="0">
                <a:latin typeface="Arabic Typesetting" panose="03020402040406030203" pitchFamily="66" charset="-78"/>
                <a:cs typeface="Arabic Typesetting" panose="03020402040406030203" pitchFamily="66" charset="-78"/>
              </a:rPr>
              <a:t>أوضح المشرع مجال التقادم المكسب بالمادة (917) مدني التي نصت على أن: «من حاز منقولاً أو عقاراً غير مسجل في السجل العقاري دون أن يكون مالكاً له، أو حاز حقاً عيناً على منقول، أو حقاً عينياً على عقار غير مسجل في السجل العقاري، دون أن يكون هذا الحق خاصاً به كان له أن يكسب ملكية هذا الشيء أو هذا الحق العيني إذا استمرت حيازته دون انقطاع خمس عشرة سنة». وعلى ذلك فإن الحقوق التي يمكن أن يسري عليها التقادم المكسب، </a:t>
            </a:r>
            <a:r>
              <a:rPr lang="ar-SY"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و</a:t>
            </a:r>
            <a:r>
              <a:rPr lang="ar-SY" b="1"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هي:</a:t>
            </a:r>
            <a:endParaRPr lang="en-US"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ar-SA" b="1"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أ - الحقوق العينية الأصلية</a:t>
            </a:r>
            <a:r>
              <a:rPr lang="ar-SA" b="1" dirty="0">
                <a:latin typeface="Arabic Typesetting" panose="03020402040406030203" pitchFamily="66" charset="-78"/>
                <a:cs typeface="Arabic Typesetting" panose="03020402040406030203" pitchFamily="66" charset="-78"/>
              </a:rPr>
              <a:t>،</a:t>
            </a:r>
            <a:r>
              <a:rPr lang="ar-SY" dirty="0">
                <a:latin typeface="Arabic Typesetting" panose="03020402040406030203" pitchFamily="66" charset="-78"/>
                <a:cs typeface="Arabic Typesetting" panose="03020402040406030203" pitchFamily="66" charset="-78"/>
              </a:rPr>
              <a:t> وأهمها حق الملكية وما يتفرع عنه من حقوق عينية أخرى كحق الانتفاع وحق الارتفاق، وكذلك الحقوق العينية التبعية التي تتطلب حيازة الدائن للشيء المثقل بالحق كالرهن الحيازي.</a:t>
            </a:r>
            <a:endParaRPr lang="en-US" dirty="0">
              <a:latin typeface="Arabic Typesetting" panose="03020402040406030203" pitchFamily="66" charset="-78"/>
              <a:cs typeface="Arabic Typesetting" panose="03020402040406030203" pitchFamily="66" charset="-78"/>
            </a:endParaRPr>
          </a:p>
          <a:p>
            <a:pPr algn="just"/>
            <a:r>
              <a:rPr lang="ar-SA" b="1" dirty="0">
                <a:solidFill>
                  <a:schemeClr val="accent1">
                    <a:lumMod val="75000"/>
                  </a:schemeClr>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ب - الحقوق العينية القابلة للتعامل والحيازة</a:t>
            </a:r>
            <a:r>
              <a:rPr lang="ar-SY" b="1" dirty="0">
                <a:latin typeface="Arabic Typesetting" panose="03020402040406030203" pitchFamily="66" charset="-78"/>
                <a:cs typeface="Arabic Typesetting" panose="03020402040406030203" pitchFamily="66" charset="-78"/>
              </a:rPr>
              <a:t>،</a:t>
            </a:r>
            <a:r>
              <a:rPr lang="ar-SY" dirty="0">
                <a:latin typeface="Arabic Typesetting" panose="03020402040406030203" pitchFamily="66" charset="-78"/>
                <a:cs typeface="Arabic Typesetting" panose="03020402040406030203" pitchFamily="66" charset="-78"/>
              </a:rPr>
              <a:t> فما لا يقبل التعامل والحيازة، سواء بطبيعته أم بنص القانون لا يمكن أن تنتقل ملكيته، وبالتالي لا يمكن كسبه بالتقادم، كالشمس والبحر والأموال العامة، والعقارات المسجلة بالسجل العقاري أو التي هي تحت إدارة أملاك الدولة، والعقارات المتروكة المحمية والمرفقة.</a:t>
            </a:r>
            <a:endParaRPr lang="en-US" dirty="0">
              <a:latin typeface="Arabic Typesetting" panose="03020402040406030203" pitchFamily="66" charset="-78"/>
              <a:cs typeface="Arabic Typesetting" panose="03020402040406030203" pitchFamily="66" charset="-78"/>
            </a:endParaRPr>
          </a:p>
          <a:p>
            <a:endParaRPr lang="en-US" dirty="0"/>
          </a:p>
        </p:txBody>
      </p:sp>
    </p:spTree>
    <p:extLst>
      <p:ext uri="{BB962C8B-B14F-4D97-AF65-F5344CB8AC3E}">
        <p14:creationId xmlns:p14="http://schemas.microsoft.com/office/powerpoint/2010/main" val="367849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flipV="1">
            <a:off x="838200" y="-1214847"/>
            <a:ext cx="10515600" cy="65315"/>
          </a:xfrm>
        </p:spPr>
        <p:txBody>
          <a:bodyPr>
            <a:normAutofit fontScale="90000"/>
          </a:bodyPr>
          <a:lstStyle/>
          <a:p>
            <a:endParaRPr lang="en-US" dirty="0"/>
          </a:p>
        </p:txBody>
      </p:sp>
      <p:sp>
        <p:nvSpPr>
          <p:cNvPr id="3" name="عنصر نائب للمحتوى 2"/>
          <p:cNvSpPr>
            <a:spLocks noGrp="1"/>
          </p:cNvSpPr>
          <p:nvPr>
            <p:ph idx="1"/>
          </p:nvPr>
        </p:nvSpPr>
        <p:spPr>
          <a:xfrm>
            <a:off x="-1" y="0"/>
            <a:ext cx="12192001" cy="6858000"/>
          </a:xfrm>
        </p:spPr>
        <p:txBody>
          <a:bodyPr>
            <a:normAutofit lnSpcReduction="10000"/>
          </a:bodyPr>
          <a:lstStyle/>
          <a:p>
            <a:pPr algn="just"/>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أنواع التقادم المكسب:</a:t>
            </a:r>
            <a:endParaRPr lang="en-US"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ar-SY" dirty="0">
                <a:latin typeface="Arabic Typesetting" panose="03020402040406030203" pitchFamily="66" charset="-78"/>
                <a:cs typeface="Arabic Typesetting" panose="03020402040406030203" pitchFamily="66" charset="-78"/>
              </a:rPr>
              <a:t>من الرجوع إلى النصوص القانونية التي نصت على التقادم المكسب يتضح أنه ينقسم من حيث مدته إلى </a:t>
            </a:r>
            <a:r>
              <a:rPr lang="ar-SY"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تقادم طويل وتقادم قصير وتقادم عشري.</a:t>
            </a:r>
            <a:endParaRPr lang="en-US"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algn="just"/>
            <a:r>
              <a:rPr lang="ar-SA"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أ- التقادم الطويل (الخمس عشري):</a:t>
            </a:r>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a:latin typeface="Arabic Typesetting" panose="03020402040406030203" pitchFamily="66" charset="-78"/>
                <a:cs typeface="Arabic Typesetting" panose="03020402040406030203" pitchFamily="66" charset="-78"/>
              </a:rPr>
              <a:t>ويسري من حيث المبدأ على العقارات الملك غير المسجلة في السجل العقاري وعلى المنقولات، وبموجبه يكسب الحائز الملكية أو الحق العيني إذا استمرت حيازته خمس عشرة سنة. ولا يطبق هذا النوع من التقادم إلا في حال لم يكن بيد الحائز سند صحيح، أو كان لديه سند صحيح ولكنه سيئ النية (المادة 917 مدني).</a:t>
            </a:r>
            <a:endParaRPr lang="en-US" dirty="0">
              <a:latin typeface="Arabic Typesetting" panose="03020402040406030203" pitchFamily="66" charset="-78"/>
              <a:cs typeface="Arabic Typesetting" panose="03020402040406030203" pitchFamily="66" charset="-78"/>
            </a:endParaRPr>
          </a:p>
          <a:p>
            <a:pPr algn="just"/>
            <a:r>
              <a:rPr lang="ar-SA"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ب- التقادم القصير (التقادم الخمسي):</a:t>
            </a:r>
            <a:r>
              <a:rPr lang="ar-SY" dirty="0">
                <a:latin typeface="Arabic Typesetting" panose="03020402040406030203" pitchFamily="66" charset="-78"/>
                <a:cs typeface="Arabic Typesetting" panose="03020402040406030203" pitchFamily="66" charset="-78"/>
              </a:rPr>
              <a:t> وهو يسري على العقارات الملك فقط غير المسجلة في السجل العقاري، وبموجبه يكسب الحائز الملكية أو الحق العيني إذا استمرت حيازته خمس سنوات، وكانت مقرونة بحسن نية، ومستندة في الوقت ذاته إلى سبب صحيح (المادة 918 </a:t>
            </a:r>
            <a:r>
              <a:rPr lang="ar-SY" dirty="0" smtClean="0">
                <a:latin typeface="Arabic Typesetting" panose="03020402040406030203" pitchFamily="66" charset="-78"/>
                <a:cs typeface="Arabic Typesetting" panose="03020402040406030203" pitchFamily="66" charset="-78"/>
              </a:rPr>
              <a:t>مدني) ويكون </a:t>
            </a:r>
            <a:r>
              <a:rPr lang="ar-SY" dirty="0">
                <a:latin typeface="Arabic Typesetting" panose="03020402040406030203" pitchFamily="66" charset="-78"/>
                <a:cs typeface="Arabic Typesetting" panose="03020402040406030203" pitchFamily="66" charset="-78"/>
              </a:rPr>
              <a:t>الحائز حسن النية إذا كان يعتقد أن من تصرف إليه في العقار هو المالك الحقيقي. أي إن الحائز يعد حسن النية إذا كان يجهل أنه يعتدي على حق الغير. ويجب أن يتوافر حسن النية وقت تلقي الحق، أي الوقت الذي ينتقل فيه الحق إلى الحائز.</a:t>
            </a:r>
            <a:endParaRPr lang="en-US" dirty="0">
              <a:latin typeface="Arabic Typesetting" panose="03020402040406030203" pitchFamily="66" charset="-78"/>
              <a:cs typeface="Arabic Typesetting" panose="03020402040406030203" pitchFamily="66" charset="-78"/>
            </a:endParaRPr>
          </a:p>
          <a:p>
            <a:pPr algn="just"/>
            <a:r>
              <a:rPr lang="ar-SY" dirty="0">
                <a:latin typeface="Arabic Typesetting" panose="03020402040406030203" pitchFamily="66" charset="-78"/>
                <a:cs typeface="Arabic Typesetting" panose="03020402040406030203" pitchFamily="66" charset="-78"/>
              </a:rPr>
              <a:t>أما </a:t>
            </a:r>
            <a:r>
              <a:rPr lang="ar-SY" dirty="0">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السبب الصحيح فهــــــــــــو قانوناً سند أو حادث يثبت حيازة العقار </a:t>
            </a:r>
            <a:r>
              <a:rPr lang="ar-SY"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بإحــــــدى الوسائل الآتية: </a:t>
            </a:r>
            <a:r>
              <a:rPr lang="ar-SY" dirty="0">
                <a:latin typeface="Arabic Typesetting" panose="03020402040406030203" pitchFamily="66" charset="-78"/>
                <a:cs typeface="Arabic Typesetting" panose="03020402040406030203" pitchFamily="66" charset="-78"/>
              </a:rPr>
              <a:t>(1) الاستيلاء على الأراضي الموات (2) انتقال الملك بالإرث أو الوصية (3) الهبة بين الأحياء بعوض أو من دون عوض (4) البيع أو الفراغ. وقد استقر الاجتهاد القضائي في مصر على أن السبب الصحيح في التقادم الخمسي هو التصرف القانوني الصادر من غير مالك الحق موضوع التقادم.</a:t>
            </a:r>
            <a:endParaRPr lang="en-US" dirty="0">
              <a:latin typeface="Arabic Typesetting" panose="03020402040406030203" pitchFamily="66" charset="-78"/>
              <a:cs typeface="Arabic Typesetting" panose="03020402040406030203" pitchFamily="66" charset="-78"/>
            </a:endParaRPr>
          </a:p>
          <a:p>
            <a:pPr algn="just"/>
            <a:r>
              <a:rPr lang="ar-SA"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ج- التقادم العشري (العشري):</a:t>
            </a:r>
            <a:r>
              <a:rPr lang="ar-SY" dirty="0">
                <a:latin typeface="Arabic Typesetting" panose="03020402040406030203" pitchFamily="66" charset="-78"/>
                <a:cs typeface="Arabic Typesetting" panose="03020402040406030203" pitchFamily="66" charset="-78"/>
              </a:rPr>
              <a:t> وهو يسري على الأراضي الأميرية غير الخاضعة لإدارة أملاك الدولة، وهذا النوع من التقادم يكسب الحائز حق التصرف إذا استمرت حيازته عشر سنوات، وسواء أكانت هذه الحيازة بسند أم بغير سند، لكن بشرط أن يكون الحائز قائماً بزراعة الأرض (المادة 919 مدني).</a:t>
            </a:r>
            <a:endParaRPr lang="en-US" dirty="0">
              <a:latin typeface="Arabic Typesetting" panose="03020402040406030203" pitchFamily="66" charset="-78"/>
              <a:cs typeface="Arabic Typesetting" panose="03020402040406030203" pitchFamily="66" charset="-78"/>
            </a:endParaRPr>
          </a:p>
          <a:p>
            <a:pPr algn="just"/>
            <a:r>
              <a:rPr lang="ar-SY" b="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4- سريان </a:t>
            </a:r>
            <a:r>
              <a:rPr lang="ar-SY" b="1"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التقادم:</a:t>
            </a:r>
            <a:r>
              <a:rPr lang="ar-SY" dirty="0" smtClean="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Y" dirty="0" smtClean="0">
                <a:latin typeface="Arabic Typesetting" panose="03020402040406030203" pitchFamily="66" charset="-78"/>
                <a:cs typeface="Arabic Typesetting" panose="03020402040406030203" pitchFamily="66" charset="-78"/>
              </a:rPr>
              <a:t>قضى </a:t>
            </a:r>
            <a:r>
              <a:rPr lang="ar-SY" dirty="0">
                <a:latin typeface="Arabic Typesetting" panose="03020402040406030203" pitchFamily="66" charset="-78"/>
                <a:cs typeface="Arabic Typesetting" panose="03020402040406030203" pitchFamily="66" charset="-78"/>
              </a:rPr>
              <a:t>المشرع بتطبيق قواعد التقادم المسقط على التقادم المكسب، وذلك فيما يتعلق ببعض المسائل القانونية وهي: حساب مدة التقادم، ووقف التقادم وانقطاعه، والتمسك به أمام القضاء، والتنازل عنه، والاتفاق على تعديل مدته، وكل ذلك بالقدر الذي لا تتعارض فيه هذه القواعد مع طبيعة التقادم المكسب، </a:t>
            </a:r>
            <a:endParaRPr lang="en-US" dirty="0"/>
          </a:p>
        </p:txBody>
      </p:sp>
    </p:spTree>
    <p:extLst>
      <p:ext uri="{BB962C8B-B14F-4D97-AF65-F5344CB8AC3E}">
        <p14:creationId xmlns:p14="http://schemas.microsoft.com/office/powerpoint/2010/main" val="4079782708"/>
      </p:ext>
    </p:extLst>
  </p:cSld>
  <p:clrMapOvr>
    <a:masterClrMapping/>
  </p:clrMapOvr>
  <p:timing>
    <p:tnLst>
      <p:par>
        <p:cTn id="1" dur="indefinite" restart="never" nodeType="tmRoot"/>
      </p:par>
    </p:tn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TotalTime>
  <Words>566</Words>
  <Application>Microsoft Office PowerPoint</Application>
  <PresentationFormat>شاشة عريضة</PresentationFormat>
  <Paragraphs>61</Paragraphs>
  <Slides>8</Slides>
  <Notes>0</Notes>
  <HiddenSlides>0</HiddenSlides>
  <MMClips>0</MMClips>
  <ScaleCrop>false</ScaleCrop>
  <HeadingPairs>
    <vt:vector size="6" baseType="variant">
      <vt:variant>
        <vt:lpstr>الخطوط المستخدمة</vt:lpstr>
      </vt:variant>
      <vt:variant>
        <vt:i4>5</vt:i4>
      </vt:variant>
      <vt:variant>
        <vt:lpstr>نسق</vt:lpstr>
      </vt:variant>
      <vt:variant>
        <vt:i4>1</vt:i4>
      </vt:variant>
      <vt:variant>
        <vt:lpstr>عناوين الشرائح</vt:lpstr>
      </vt:variant>
      <vt:variant>
        <vt:i4>8</vt:i4>
      </vt:variant>
    </vt:vector>
  </HeadingPairs>
  <TitlesOfParts>
    <vt:vector size="14" baseType="lpstr">
      <vt:lpstr>Arabic Typesetting</vt:lpstr>
      <vt:lpstr>Arial</vt:lpstr>
      <vt:lpstr>Calibri</vt:lpstr>
      <vt:lpstr>Calibri Light</vt:lpstr>
      <vt:lpstr>Times New Roman</vt:lpstr>
      <vt:lpstr>نسق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Milano</dc:creator>
  <cp:lastModifiedBy>Milano</cp:lastModifiedBy>
  <cp:revision>8</cp:revision>
  <dcterms:created xsi:type="dcterms:W3CDTF">2020-05-02T12:22:47Z</dcterms:created>
  <dcterms:modified xsi:type="dcterms:W3CDTF">2020-05-04T09:42:41Z</dcterms:modified>
</cp:coreProperties>
</file>